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68" r:id="rId2"/>
    <p:sldId id="350" r:id="rId3"/>
    <p:sldId id="351" r:id="rId4"/>
    <p:sldId id="352" r:id="rId5"/>
    <p:sldId id="325" r:id="rId6"/>
    <p:sldId id="326" r:id="rId7"/>
    <p:sldId id="327" r:id="rId8"/>
    <p:sldId id="270" r:id="rId9"/>
    <p:sldId id="281" r:id="rId10"/>
    <p:sldId id="274" r:id="rId11"/>
    <p:sldId id="269" r:id="rId12"/>
    <p:sldId id="273" r:id="rId13"/>
    <p:sldId id="272" r:id="rId14"/>
    <p:sldId id="275" r:id="rId15"/>
    <p:sldId id="280" r:id="rId16"/>
    <p:sldId id="282" r:id="rId17"/>
    <p:sldId id="301" r:id="rId18"/>
    <p:sldId id="302" r:id="rId19"/>
    <p:sldId id="283" r:id="rId20"/>
    <p:sldId id="284" r:id="rId21"/>
    <p:sldId id="277" r:id="rId22"/>
    <p:sldId id="285" r:id="rId23"/>
    <p:sldId id="286" r:id="rId24"/>
    <p:sldId id="271" r:id="rId25"/>
    <p:sldId id="287" r:id="rId26"/>
    <p:sldId id="278" r:id="rId27"/>
    <p:sldId id="322" r:id="rId28"/>
    <p:sldId id="276" r:id="rId29"/>
    <p:sldId id="279"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5" d="100"/>
          <a:sy n="35" d="100"/>
        </p:scale>
        <p:origin x="6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87199999999999E-2"/>
          <c:y val="5.9677099999999997E-2"/>
          <c:w val="0.96741299999999997"/>
          <c:h val="0.90105999999999997"/>
        </c:manualLayout>
      </c:layout>
      <c:barChart>
        <c:barDir val="bar"/>
        <c:grouping val="clustered"/>
        <c:varyColors val="0"/>
        <c:ser>
          <c:idx val="0"/>
          <c:order val="0"/>
          <c:tx>
            <c:strRef>
              <c:f>Sheet1!$A$2</c:f>
              <c:strCache>
                <c:ptCount val="1"/>
                <c:pt idx="0">
                  <c:v>Bölge 1</c:v>
                </c:pt>
              </c:strCache>
            </c:strRef>
          </c:tx>
          <c:spPr>
            <a:solidFill>
              <a:schemeClr val="accent3">
                <a:hueOff val="362282"/>
                <a:satOff val="31803"/>
                <a:lumOff val="-18237"/>
              </a:schemeClr>
            </a:solidFill>
            <a:ln w="12700" cap="flat">
              <a:noFill/>
              <a:miter lim="400000"/>
            </a:ln>
            <a:effectLst/>
          </c:spPr>
          <c:invertIfNegative val="0"/>
          <c:cat>
            <c:strRef>
              <c:f>Sheet1!$B$1:$E$1</c:f>
              <c:strCache>
                <c:ptCount val="4"/>
                <c:pt idx="0">
                  <c:v>Nisan</c:v>
                </c:pt>
                <c:pt idx="1">
                  <c:v>Mayıs</c:v>
                </c:pt>
                <c:pt idx="2">
                  <c:v>Haziran</c:v>
                </c:pt>
                <c:pt idx="3">
                  <c:v>Temmuz</c:v>
                </c:pt>
              </c:strCache>
            </c:strRef>
          </c:cat>
          <c:val>
            <c:numRef>
              <c:f>Sheet1!$B$2:$E$2</c:f>
              <c:numCache>
                <c:formatCode>General</c:formatCode>
                <c:ptCount val="4"/>
                <c:pt idx="0">
                  <c:v>17</c:v>
                </c:pt>
                <c:pt idx="1">
                  <c:v>26</c:v>
                </c:pt>
                <c:pt idx="2">
                  <c:v>53</c:v>
                </c:pt>
                <c:pt idx="3">
                  <c:v>96</c:v>
                </c:pt>
              </c:numCache>
            </c:numRef>
          </c:val>
        </c:ser>
        <c:ser>
          <c:idx val="1"/>
          <c:order val="1"/>
          <c:tx>
            <c:strRef>
              <c:f>Sheet1!$A$3</c:f>
              <c:strCache>
                <c:ptCount val="1"/>
                <c:pt idx="0">
                  <c:v>Bölge 2</c:v>
                </c:pt>
              </c:strCache>
            </c:strRef>
          </c:tx>
          <c:spPr>
            <a:solidFill>
              <a:schemeClr val="accent3">
                <a:hueOff val="914337"/>
                <a:satOff val="31515"/>
                <a:lumOff val="-30785"/>
              </a:schemeClr>
            </a:solidFill>
            <a:ln w="12700" cap="flat">
              <a:noFill/>
              <a:miter lim="400000"/>
            </a:ln>
            <a:effectLst/>
          </c:spPr>
          <c:invertIfNegative val="0"/>
          <c:cat>
            <c:strRef>
              <c:f>Sheet1!$B$1:$E$1</c:f>
              <c:strCache>
                <c:ptCount val="4"/>
                <c:pt idx="0">
                  <c:v>Nisan</c:v>
                </c:pt>
                <c:pt idx="1">
                  <c:v>Mayıs</c:v>
                </c:pt>
                <c:pt idx="2">
                  <c:v>Haziran</c:v>
                </c:pt>
                <c:pt idx="3">
                  <c:v>Temmuz</c:v>
                </c:pt>
              </c:strCache>
            </c:strRef>
          </c:cat>
          <c:val>
            <c:numRef>
              <c:f>Sheet1!$B$3:$E$3</c:f>
              <c:numCache>
                <c:formatCode>General</c:formatCode>
                <c:ptCount val="4"/>
                <c:pt idx="0">
                  <c:v>55</c:v>
                </c:pt>
                <c:pt idx="1">
                  <c:v>43</c:v>
                </c:pt>
                <c:pt idx="2">
                  <c:v>70</c:v>
                </c:pt>
                <c:pt idx="3">
                  <c:v>58</c:v>
                </c:pt>
              </c:numCache>
            </c:numRef>
          </c:val>
        </c:ser>
        <c:dLbls>
          <c:showLegendKey val="0"/>
          <c:showVal val="0"/>
          <c:showCatName val="0"/>
          <c:showSerName val="0"/>
          <c:showPercent val="0"/>
          <c:showBubbleSize val="0"/>
        </c:dLbls>
        <c:gapWidth val="40"/>
        <c:overlap val="-10"/>
        <c:axId val="204999864"/>
        <c:axId val="205000256"/>
      </c:barChart>
      <c:catAx>
        <c:axId val="204999864"/>
        <c:scaling>
          <c:orientation val="maxMin"/>
        </c:scaling>
        <c:delete val="0"/>
        <c:axPos val="l"/>
        <c:numFmt formatCode="General" sourceLinked="0"/>
        <c:majorTickMark val="none"/>
        <c:minorTickMark val="none"/>
        <c:tickLblPos val="none"/>
        <c:spPr>
          <a:ln w="12700" cap="flat" cmpd="sng" algn="ctr">
            <a:noFill/>
            <a:prstDash val="solid"/>
            <a:miter lim="400000"/>
          </a:ln>
        </c:spPr>
        <c:txPr>
          <a:bodyPr rot="0" spcFirstLastPara="0" vertOverflow="ellipsis" vert="horz" wrap="square" anchor="ctr" anchorCtr="1"/>
          <a:lstStyle/>
          <a:p>
            <a:pPr>
              <a:defRPr lang="en-GB" sz="3200" b="0" i="0" u="none" strike="noStrike" kern="1200" baseline="0">
                <a:solidFill>
                  <a:srgbClr val="000000"/>
                </a:solidFill>
                <a:latin typeface="Helvetica Neue"/>
                <a:ea typeface="+mn-ea"/>
                <a:cs typeface="+mn-cs"/>
              </a:defRPr>
            </a:pPr>
            <a:endParaRPr lang="en-US"/>
          </a:p>
        </c:txPr>
        <c:crossAx val="205000256"/>
        <c:crosses val="autoZero"/>
        <c:auto val="1"/>
        <c:lblAlgn val="ctr"/>
        <c:lblOffset val="100"/>
        <c:noMultiLvlLbl val="1"/>
      </c:catAx>
      <c:valAx>
        <c:axId val="205000256"/>
        <c:scaling>
          <c:orientation val="minMax"/>
        </c:scaling>
        <c:delete val="0"/>
        <c:axPos val="t"/>
        <c:numFmt formatCode="General" sourceLinked="0"/>
        <c:majorTickMark val="none"/>
        <c:minorTickMark val="none"/>
        <c:tickLblPos val="none"/>
        <c:spPr>
          <a:ln w="12700" cap="flat" cmpd="sng" algn="ctr">
            <a:noFill/>
            <a:prstDash val="solid"/>
            <a:miter lim="400000"/>
          </a:ln>
        </c:spPr>
        <c:txPr>
          <a:bodyPr rot="0" spcFirstLastPara="0" vertOverflow="ellipsis" vert="horz" wrap="square" anchor="ctr" anchorCtr="1"/>
          <a:lstStyle/>
          <a:p>
            <a:pPr>
              <a:defRPr lang="en-GB" sz="3200" b="0" i="0" u="none" strike="noStrike" kern="1200" baseline="0">
                <a:solidFill>
                  <a:srgbClr val="000000"/>
                </a:solidFill>
                <a:latin typeface="Helvetica Neue"/>
                <a:ea typeface="+mn-ea"/>
                <a:cs typeface="+mn-cs"/>
              </a:defRPr>
            </a:pPr>
            <a:endParaRPr lang="en-US"/>
          </a:p>
        </c:txPr>
        <c:crossAx val="204999864"/>
        <c:crosses val="autoZero"/>
        <c:crossBetween val="between"/>
        <c:majorUnit val="25"/>
        <c:minorUnit val="12.5"/>
      </c:valAx>
      <c:spPr>
        <a:noFill/>
        <a:ln w="12700" cap="flat">
          <a:noFill/>
          <a:miter lim="400000"/>
        </a:ln>
        <a:effectLst/>
      </c:spPr>
    </c:plotArea>
    <c:plotVisOnly val="1"/>
    <c:dispBlanksAs val="gap"/>
    <c:showDLblsOverMax val="0"/>
  </c:chart>
  <c:spPr>
    <a:noFill/>
    <a:ln>
      <a:noFill/>
    </a:ln>
    <a:effectLst/>
  </c:spPr>
  <c:txPr>
    <a:bodyPr/>
    <a:lstStyle/>
    <a:p>
      <a:pPr>
        <a:defRPr lang="en-GB"/>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Bölge 1</c:v>
                </c:pt>
              </c:strCache>
            </c:strRef>
          </c:tx>
          <c:spPr>
            <a:solidFill>
              <a:schemeClr val="accent3">
                <a:hueOff val="914337"/>
                <a:satOff val="31515"/>
                <a:lumOff val="-30784"/>
              </a:schemeClr>
            </a:solidFill>
            <a:ln w="12700" cap="flat">
              <a:noFill/>
              <a:miter lim="400000"/>
            </a:ln>
            <a:effectLst/>
          </c:spPr>
          <c:dPt>
            <c:idx val="0"/>
            <c:bubble3D val="0"/>
          </c:dPt>
          <c:dPt>
            <c:idx val="1"/>
            <c:bubble3D val="0"/>
            <c:spPr>
              <a:solidFill>
                <a:srgbClr val="D5D5D5"/>
              </a:solidFill>
              <a:ln w="12700" cap="flat">
                <a:noFill/>
                <a:miter lim="400000"/>
              </a:ln>
              <a:effectLst/>
            </c:spPr>
          </c:dPt>
          <c:cat>
            <c:strRef>
              <c:f>Sheet1!$B$1:$C$1</c:f>
              <c:strCache>
                <c:ptCount val="2"/>
                <c:pt idx="0">
                  <c:v>Ağustos</c:v>
                </c:pt>
                <c:pt idx="1">
                  <c:v>Eylül</c:v>
                </c:pt>
              </c:strCache>
            </c:strRef>
          </c:cat>
          <c:val>
            <c:numRef>
              <c:f>Sheet1!$B$2:$C$2</c:f>
              <c:numCache>
                <c:formatCode>General</c:formatCode>
                <c:ptCount val="2"/>
                <c:pt idx="0">
                  <c:v>21</c:v>
                </c:pt>
                <c:pt idx="1">
                  <c:v>18</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0"/>
  </c:chart>
  <c:spPr>
    <a:noFill/>
    <a:ln>
      <a:noFill/>
    </a:ln>
    <a:effectLst/>
  </c:spPr>
  <c:txPr>
    <a:bodyPr/>
    <a:lstStyle/>
    <a:p>
      <a:pPr>
        <a:defRPr lang="en-GB"/>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587199999999999E-2"/>
          <c:y val="5.9677099999999997E-2"/>
          <c:w val="0.96741299999999997"/>
          <c:h val="0.90105999999999997"/>
        </c:manualLayout>
      </c:layout>
      <c:barChart>
        <c:barDir val="bar"/>
        <c:grouping val="clustered"/>
        <c:varyColors val="0"/>
        <c:ser>
          <c:idx val="0"/>
          <c:order val="0"/>
          <c:tx>
            <c:strRef>
              <c:f>Sheet1!$A$2</c:f>
              <c:strCache>
                <c:ptCount val="1"/>
                <c:pt idx="0">
                  <c:v>Bölge 1</c:v>
                </c:pt>
              </c:strCache>
            </c:strRef>
          </c:tx>
          <c:spPr>
            <a:solidFill>
              <a:schemeClr val="accent3">
                <a:hueOff val="362282"/>
                <a:satOff val="31803"/>
                <a:lumOff val="-18236"/>
              </a:schemeClr>
            </a:solidFill>
            <a:ln w="12700" cap="flat">
              <a:noFill/>
              <a:miter lim="400000"/>
            </a:ln>
            <a:effectLst/>
          </c:spPr>
          <c:invertIfNegative val="0"/>
          <c:cat>
            <c:strRef>
              <c:f>Sheet1!$B$1:$E$1</c:f>
              <c:strCache>
                <c:ptCount val="4"/>
                <c:pt idx="0">
                  <c:v>Nisan</c:v>
                </c:pt>
                <c:pt idx="1">
                  <c:v>Mayıs</c:v>
                </c:pt>
                <c:pt idx="2">
                  <c:v>Haziran</c:v>
                </c:pt>
                <c:pt idx="3">
                  <c:v>Temmuz</c:v>
                </c:pt>
              </c:strCache>
            </c:strRef>
          </c:cat>
          <c:val>
            <c:numRef>
              <c:f>Sheet1!$B$2:$E$2</c:f>
              <c:numCache>
                <c:formatCode>General</c:formatCode>
                <c:ptCount val="4"/>
                <c:pt idx="0">
                  <c:v>17</c:v>
                </c:pt>
                <c:pt idx="1">
                  <c:v>26</c:v>
                </c:pt>
                <c:pt idx="2">
                  <c:v>53</c:v>
                </c:pt>
                <c:pt idx="3">
                  <c:v>96</c:v>
                </c:pt>
              </c:numCache>
            </c:numRef>
          </c:val>
        </c:ser>
        <c:ser>
          <c:idx val="1"/>
          <c:order val="1"/>
          <c:tx>
            <c:strRef>
              <c:f>Sheet1!$A$3</c:f>
              <c:strCache>
                <c:ptCount val="1"/>
                <c:pt idx="0">
                  <c:v>Bölge 2</c:v>
                </c:pt>
              </c:strCache>
            </c:strRef>
          </c:tx>
          <c:spPr>
            <a:solidFill>
              <a:schemeClr val="accent3">
                <a:hueOff val="914337"/>
                <a:satOff val="31515"/>
                <a:lumOff val="-30784"/>
              </a:schemeClr>
            </a:solidFill>
            <a:ln w="12700" cap="flat">
              <a:noFill/>
              <a:miter lim="400000"/>
            </a:ln>
            <a:effectLst/>
          </c:spPr>
          <c:invertIfNegative val="0"/>
          <c:cat>
            <c:strRef>
              <c:f>Sheet1!$B$1:$E$1</c:f>
              <c:strCache>
                <c:ptCount val="4"/>
                <c:pt idx="0">
                  <c:v>Nisan</c:v>
                </c:pt>
                <c:pt idx="1">
                  <c:v>Mayıs</c:v>
                </c:pt>
                <c:pt idx="2">
                  <c:v>Haziran</c:v>
                </c:pt>
                <c:pt idx="3">
                  <c:v>Temmuz</c:v>
                </c:pt>
              </c:strCache>
            </c:strRef>
          </c:cat>
          <c:val>
            <c:numRef>
              <c:f>Sheet1!$B$3:$E$3</c:f>
              <c:numCache>
                <c:formatCode>General</c:formatCode>
                <c:ptCount val="4"/>
                <c:pt idx="0">
                  <c:v>55</c:v>
                </c:pt>
                <c:pt idx="1">
                  <c:v>43</c:v>
                </c:pt>
                <c:pt idx="2">
                  <c:v>70</c:v>
                </c:pt>
                <c:pt idx="3">
                  <c:v>58</c:v>
                </c:pt>
              </c:numCache>
            </c:numRef>
          </c:val>
        </c:ser>
        <c:dLbls>
          <c:showLegendKey val="0"/>
          <c:showVal val="0"/>
          <c:showCatName val="0"/>
          <c:showSerName val="0"/>
          <c:showPercent val="0"/>
          <c:showBubbleSize val="0"/>
        </c:dLbls>
        <c:gapWidth val="40"/>
        <c:overlap val="-10"/>
        <c:axId val="250517072"/>
        <c:axId val="250517464"/>
      </c:barChart>
      <c:catAx>
        <c:axId val="250517072"/>
        <c:scaling>
          <c:orientation val="maxMin"/>
        </c:scaling>
        <c:delete val="0"/>
        <c:axPos val="l"/>
        <c:numFmt formatCode="General" sourceLinked="0"/>
        <c:majorTickMark val="none"/>
        <c:minorTickMark val="none"/>
        <c:tickLblPos val="none"/>
        <c:spPr>
          <a:ln w="12700" cap="flat" cmpd="sng" algn="ctr">
            <a:noFill/>
            <a:prstDash val="solid"/>
            <a:miter lim="400000"/>
          </a:ln>
        </c:spPr>
        <c:txPr>
          <a:bodyPr rot="0" spcFirstLastPara="0" vertOverflow="ellipsis" vert="horz" wrap="square" anchor="ctr" anchorCtr="1"/>
          <a:lstStyle/>
          <a:p>
            <a:pPr>
              <a:defRPr lang="en-GB" sz="3200" b="0" i="0" u="none" strike="noStrike" kern="1200" baseline="0">
                <a:solidFill>
                  <a:srgbClr val="000000"/>
                </a:solidFill>
                <a:latin typeface="Helvetica Neue"/>
                <a:ea typeface="+mn-ea"/>
                <a:cs typeface="+mn-cs"/>
              </a:defRPr>
            </a:pPr>
            <a:endParaRPr lang="en-US"/>
          </a:p>
        </c:txPr>
        <c:crossAx val="250517464"/>
        <c:crosses val="autoZero"/>
        <c:auto val="1"/>
        <c:lblAlgn val="ctr"/>
        <c:lblOffset val="100"/>
        <c:noMultiLvlLbl val="1"/>
      </c:catAx>
      <c:valAx>
        <c:axId val="250517464"/>
        <c:scaling>
          <c:orientation val="minMax"/>
        </c:scaling>
        <c:delete val="0"/>
        <c:axPos val="t"/>
        <c:numFmt formatCode="General" sourceLinked="0"/>
        <c:majorTickMark val="none"/>
        <c:minorTickMark val="none"/>
        <c:tickLblPos val="none"/>
        <c:spPr>
          <a:ln w="12700" cap="flat" cmpd="sng" algn="ctr">
            <a:noFill/>
            <a:prstDash val="solid"/>
            <a:miter lim="400000"/>
          </a:ln>
        </c:spPr>
        <c:txPr>
          <a:bodyPr rot="0" spcFirstLastPara="0" vertOverflow="ellipsis" vert="horz" wrap="square" anchor="ctr" anchorCtr="1"/>
          <a:lstStyle/>
          <a:p>
            <a:pPr>
              <a:defRPr lang="en-GB" sz="3200" b="0" i="0" u="none" strike="noStrike" kern="1200" baseline="0">
                <a:solidFill>
                  <a:srgbClr val="000000"/>
                </a:solidFill>
                <a:latin typeface="Helvetica Neue"/>
                <a:ea typeface="+mn-ea"/>
                <a:cs typeface="+mn-cs"/>
              </a:defRPr>
            </a:pPr>
            <a:endParaRPr lang="en-US"/>
          </a:p>
        </c:txPr>
        <c:crossAx val="250517072"/>
        <c:crosses val="autoZero"/>
        <c:crossBetween val="between"/>
        <c:majorUnit val="25"/>
        <c:minorUnit val="12.5"/>
      </c:valAx>
      <c:spPr>
        <a:noFill/>
        <a:ln w="12700" cap="flat">
          <a:noFill/>
          <a:miter lim="400000"/>
        </a:ln>
        <a:effectLst/>
      </c:spPr>
    </c:plotArea>
    <c:plotVisOnly val="1"/>
    <c:dispBlanksAs val="gap"/>
    <c:showDLblsOverMax val="0"/>
  </c:chart>
  <c:spPr>
    <a:noFill/>
    <a:ln>
      <a:noFill/>
    </a:ln>
    <a:effectLst/>
  </c:spPr>
  <c:txPr>
    <a:bodyPr/>
    <a:lstStyle/>
    <a:p>
      <a:pPr>
        <a:defRPr lang="en-GB"/>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Bölge 1</c:v>
                </c:pt>
              </c:strCache>
            </c:strRef>
          </c:tx>
          <c:spPr>
            <a:solidFill>
              <a:schemeClr val="accent3">
                <a:hueOff val="914337"/>
                <a:satOff val="31515"/>
                <a:lumOff val="-30784"/>
              </a:schemeClr>
            </a:solidFill>
            <a:ln w="12700" cap="flat">
              <a:noFill/>
              <a:miter lim="400000"/>
            </a:ln>
            <a:effectLst/>
          </c:spPr>
          <c:dPt>
            <c:idx val="0"/>
            <c:bubble3D val="0"/>
          </c:dPt>
          <c:dPt>
            <c:idx val="1"/>
            <c:bubble3D val="0"/>
            <c:spPr>
              <a:solidFill>
                <a:srgbClr val="D5D5D5"/>
              </a:solidFill>
              <a:ln w="12700" cap="flat">
                <a:noFill/>
                <a:miter lim="400000"/>
              </a:ln>
              <a:effectLst/>
            </c:spPr>
          </c:dPt>
          <c:cat>
            <c:strRef>
              <c:f>Sheet1!$B$1:$C$1</c:f>
              <c:strCache>
                <c:ptCount val="2"/>
                <c:pt idx="0">
                  <c:v>Ağustos</c:v>
                </c:pt>
                <c:pt idx="1">
                  <c:v>Eylül</c:v>
                </c:pt>
              </c:strCache>
            </c:strRef>
          </c:cat>
          <c:val>
            <c:numRef>
              <c:f>Sheet1!$B$2:$C$2</c:f>
              <c:numCache>
                <c:formatCode>General</c:formatCode>
                <c:ptCount val="2"/>
                <c:pt idx="0">
                  <c:v>21</c:v>
                </c:pt>
                <c:pt idx="1">
                  <c:v>18</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0"/>
  </c:chart>
  <c:spPr>
    <a:noFill/>
    <a:ln>
      <a:noFill/>
    </a:ln>
    <a:effectLst/>
  </c:spPr>
  <c:txPr>
    <a:bodyPr/>
    <a:lstStyle/>
    <a:p>
      <a:pPr>
        <a:defRPr lang="en-GB"/>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Bölge 1</c:v>
                </c:pt>
              </c:strCache>
            </c:strRef>
          </c:tx>
          <c:spPr>
            <a:solidFill>
              <a:schemeClr val="accent3">
                <a:hueOff val="914337"/>
                <a:satOff val="31515"/>
                <a:lumOff val="-30783"/>
              </a:schemeClr>
            </a:solidFill>
            <a:ln w="12700" cap="flat">
              <a:noFill/>
              <a:miter lim="400000"/>
            </a:ln>
            <a:effectLst/>
          </c:spPr>
          <c:dPt>
            <c:idx val="0"/>
            <c:bubble3D val="0"/>
          </c:dPt>
          <c:dPt>
            <c:idx val="1"/>
            <c:bubble3D val="0"/>
            <c:spPr>
              <a:solidFill>
                <a:srgbClr val="D5D5D5"/>
              </a:solidFill>
              <a:ln w="12700" cap="flat">
                <a:noFill/>
                <a:miter lim="400000"/>
              </a:ln>
              <a:effectLst/>
            </c:spPr>
          </c:dPt>
          <c:cat>
            <c:strRef>
              <c:f>Sheet1!$B$1:$C$1</c:f>
              <c:strCache>
                <c:ptCount val="2"/>
                <c:pt idx="0">
                  <c:v>Ağustos</c:v>
                </c:pt>
                <c:pt idx="1">
                  <c:v>Eylül</c:v>
                </c:pt>
              </c:strCache>
            </c:strRef>
          </c:cat>
          <c:val>
            <c:numRef>
              <c:f>Sheet1!$B$2:$C$2</c:f>
              <c:numCache>
                <c:formatCode>General</c:formatCode>
                <c:ptCount val="2"/>
                <c:pt idx="0">
                  <c:v>21</c:v>
                </c:pt>
                <c:pt idx="1">
                  <c:v>18</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0"/>
  </c:chart>
  <c:spPr>
    <a:noFill/>
    <a:ln>
      <a:noFill/>
    </a:ln>
    <a:effectLst/>
  </c:spPr>
  <c:txPr>
    <a:bodyPr/>
    <a:lstStyle/>
    <a:p>
      <a:pPr>
        <a:defRPr lang="en-GB"/>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Bölge 1</c:v>
                </c:pt>
              </c:strCache>
            </c:strRef>
          </c:tx>
          <c:spPr>
            <a:solidFill>
              <a:schemeClr val="accent3">
                <a:hueOff val="914337"/>
                <a:satOff val="31515"/>
                <a:lumOff val="-30782"/>
              </a:schemeClr>
            </a:solidFill>
            <a:ln w="12700" cap="flat">
              <a:noFill/>
              <a:miter lim="400000"/>
            </a:ln>
            <a:effectLst/>
          </c:spPr>
          <c:dPt>
            <c:idx val="0"/>
            <c:bubble3D val="0"/>
          </c:dPt>
          <c:dPt>
            <c:idx val="1"/>
            <c:bubble3D val="0"/>
            <c:spPr>
              <a:solidFill>
                <a:srgbClr val="D5D5D5"/>
              </a:solidFill>
              <a:ln w="12700" cap="flat">
                <a:noFill/>
                <a:miter lim="400000"/>
              </a:ln>
              <a:effectLst/>
            </c:spPr>
          </c:dPt>
          <c:cat>
            <c:strRef>
              <c:f>Sheet1!$B$1:$C$1</c:f>
              <c:strCache>
                <c:ptCount val="2"/>
                <c:pt idx="0">
                  <c:v>Ağustos</c:v>
                </c:pt>
                <c:pt idx="1">
                  <c:v>Eylül</c:v>
                </c:pt>
              </c:strCache>
            </c:strRef>
          </c:cat>
          <c:val>
            <c:numRef>
              <c:f>Sheet1!$B$2:$C$2</c:f>
              <c:numCache>
                <c:formatCode>General</c:formatCode>
                <c:ptCount val="2"/>
                <c:pt idx="0">
                  <c:v>21</c:v>
                </c:pt>
                <c:pt idx="1">
                  <c:v>18</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0"/>
  </c:chart>
  <c:spPr>
    <a:noFill/>
    <a:ln>
      <a:noFill/>
    </a:ln>
    <a:effectLst/>
  </c:spPr>
  <c:txPr>
    <a:bodyPr/>
    <a:lstStyle/>
    <a:p>
      <a:pPr>
        <a:defRPr lang="en-GB"/>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Bölge 1</c:v>
                </c:pt>
              </c:strCache>
            </c:strRef>
          </c:tx>
          <c:spPr>
            <a:solidFill>
              <a:schemeClr val="accent3">
                <a:hueOff val="914337"/>
                <a:satOff val="31515"/>
                <a:lumOff val="-30785"/>
              </a:schemeClr>
            </a:solidFill>
            <a:ln w="12700" cap="flat">
              <a:noFill/>
              <a:miter lim="400000"/>
            </a:ln>
            <a:effectLst/>
          </c:spPr>
          <c:dPt>
            <c:idx val="0"/>
            <c:bubble3D val="0"/>
          </c:dPt>
          <c:dPt>
            <c:idx val="1"/>
            <c:bubble3D val="0"/>
            <c:spPr>
              <a:solidFill>
                <a:srgbClr val="D5D5D5"/>
              </a:solidFill>
              <a:ln w="12700" cap="flat">
                <a:noFill/>
                <a:miter lim="400000"/>
              </a:ln>
              <a:effectLst/>
            </c:spPr>
          </c:dPt>
          <c:cat>
            <c:strRef>
              <c:f>Sheet1!$B$1:$C$1</c:f>
              <c:strCache>
                <c:ptCount val="2"/>
                <c:pt idx="0">
                  <c:v>Ağustos</c:v>
                </c:pt>
                <c:pt idx="1">
                  <c:v>Eylül</c:v>
                </c:pt>
              </c:strCache>
            </c:strRef>
          </c:cat>
          <c:val>
            <c:numRef>
              <c:f>Sheet1!$B$2:$C$2</c:f>
              <c:numCache>
                <c:formatCode>General</c:formatCode>
                <c:ptCount val="2"/>
                <c:pt idx="0">
                  <c:v>21</c:v>
                </c:pt>
                <c:pt idx="1">
                  <c:v>18</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0"/>
  </c:chart>
  <c:spPr>
    <a:noFill/>
    <a:ln>
      <a:noFill/>
    </a:ln>
    <a:effectLst/>
  </c:spPr>
  <c:txPr>
    <a:bodyPr/>
    <a:lstStyle/>
    <a:p>
      <a:pPr>
        <a:defRPr lang="en-GB"/>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Bölge 1</c:v>
                </c:pt>
              </c:strCache>
            </c:strRef>
          </c:tx>
          <c:spPr>
            <a:solidFill>
              <a:schemeClr val="accent3">
                <a:hueOff val="914337"/>
                <a:satOff val="31515"/>
                <a:lumOff val="-30785"/>
              </a:schemeClr>
            </a:solidFill>
            <a:ln w="12700" cap="flat">
              <a:noFill/>
              <a:miter lim="400000"/>
            </a:ln>
            <a:effectLst/>
          </c:spPr>
          <c:dPt>
            <c:idx val="0"/>
            <c:bubble3D val="0"/>
          </c:dPt>
          <c:dPt>
            <c:idx val="1"/>
            <c:bubble3D val="0"/>
            <c:spPr>
              <a:solidFill>
                <a:srgbClr val="D5D5D5"/>
              </a:solidFill>
              <a:ln w="12700" cap="flat">
                <a:noFill/>
                <a:miter lim="400000"/>
              </a:ln>
              <a:effectLst/>
            </c:spPr>
          </c:dPt>
          <c:cat>
            <c:strRef>
              <c:f>Sheet1!$B$1:$C$1</c:f>
              <c:strCache>
                <c:ptCount val="2"/>
                <c:pt idx="0">
                  <c:v>Ağustos</c:v>
                </c:pt>
                <c:pt idx="1">
                  <c:v>Eylül</c:v>
                </c:pt>
              </c:strCache>
            </c:strRef>
          </c:cat>
          <c:val>
            <c:numRef>
              <c:f>Sheet1!$B$2:$C$2</c:f>
              <c:numCache>
                <c:formatCode>General</c:formatCode>
                <c:ptCount val="2"/>
                <c:pt idx="0">
                  <c:v>94</c:v>
                </c:pt>
                <c:pt idx="1">
                  <c:v>18</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0"/>
  </c:chart>
  <c:spPr>
    <a:noFill/>
    <a:ln>
      <a:noFill/>
    </a:ln>
    <a:effectLst/>
  </c:spPr>
  <c:txPr>
    <a:bodyPr/>
    <a:lstStyle/>
    <a:p>
      <a:pPr>
        <a:defRPr lang="en-GB"/>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Bölge 1</c:v>
                </c:pt>
              </c:strCache>
            </c:strRef>
          </c:tx>
          <c:spPr>
            <a:solidFill>
              <a:schemeClr val="accent3">
                <a:hueOff val="914337"/>
                <a:satOff val="31515"/>
                <a:lumOff val="-30785"/>
              </a:schemeClr>
            </a:solidFill>
            <a:ln w="12700" cap="flat">
              <a:noFill/>
              <a:miter lim="400000"/>
            </a:ln>
            <a:effectLst/>
          </c:spPr>
          <c:dPt>
            <c:idx val="0"/>
            <c:bubble3D val="0"/>
          </c:dPt>
          <c:dPt>
            <c:idx val="1"/>
            <c:bubble3D val="0"/>
            <c:spPr>
              <a:solidFill>
                <a:srgbClr val="D5D5D5"/>
              </a:solidFill>
              <a:ln w="12700" cap="flat">
                <a:noFill/>
                <a:miter lim="400000"/>
              </a:ln>
              <a:effectLst/>
            </c:spPr>
          </c:dPt>
          <c:cat>
            <c:strRef>
              <c:f>Sheet1!$B$1:$C$1</c:f>
              <c:strCache>
                <c:ptCount val="2"/>
                <c:pt idx="0">
                  <c:v>Ağustos</c:v>
                </c:pt>
                <c:pt idx="1">
                  <c:v>Eylül</c:v>
                </c:pt>
              </c:strCache>
            </c:strRef>
          </c:cat>
          <c:val>
            <c:numRef>
              <c:f>Sheet1!$B$2:$C$2</c:f>
              <c:numCache>
                <c:formatCode>General</c:formatCode>
                <c:ptCount val="2"/>
                <c:pt idx="0">
                  <c:v>5</c:v>
                </c:pt>
                <c:pt idx="1">
                  <c:v>18</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0"/>
  </c:chart>
  <c:spPr>
    <a:noFill/>
    <a:ln>
      <a:noFill/>
    </a:ln>
    <a:effectLst/>
  </c:spPr>
  <c:txPr>
    <a:bodyPr/>
    <a:lstStyle/>
    <a:p>
      <a:pPr>
        <a:defRPr lang="en-GB"/>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Bölge 1</c:v>
                </c:pt>
              </c:strCache>
            </c:strRef>
          </c:tx>
          <c:spPr>
            <a:solidFill>
              <a:schemeClr val="accent3">
                <a:hueOff val="914337"/>
                <a:satOff val="31515"/>
                <a:lumOff val="-30785"/>
              </a:schemeClr>
            </a:solidFill>
            <a:ln w="12700" cap="flat">
              <a:noFill/>
              <a:miter lim="400000"/>
            </a:ln>
            <a:effectLst/>
          </c:spPr>
          <c:dPt>
            <c:idx val="0"/>
            <c:bubble3D val="0"/>
          </c:dPt>
          <c:dPt>
            <c:idx val="1"/>
            <c:bubble3D val="0"/>
            <c:spPr>
              <a:solidFill>
                <a:srgbClr val="D5D5D5"/>
              </a:solidFill>
              <a:ln w="12700" cap="flat">
                <a:noFill/>
                <a:miter lim="400000"/>
              </a:ln>
              <a:effectLst/>
            </c:spPr>
          </c:dPt>
          <c:cat>
            <c:strRef>
              <c:f>Sheet1!$B$1:$C$1</c:f>
              <c:strCache>
                <c:ptCount val="2"/>
                <c:pt idx="0">
                  <c:v>Ağustos</c:v>
                </c:pt>
                <c:pt idx="1">
                  <c:v>Eylül</c:v>
                </c:pt>
              </c:strCache>
            </c:strRef>
          </c:cat>
          <c:val>
            <c:numRef>
              <c:f>Sheet1!$B$2:$C$2</c:f>
              <c:numCache>
                <c:formatCode>General</c:formatCode>
                <c:ptCount val="2"/>
                <c:pt idx="0">
                  <c:v>84</c:v>
                </c:pt>
                <c:pt idx="1">
                  <c:v>24</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0"/>
  </c:chart>
  <c:spPr>
    <a:noFill/>
    <a:ln>
      <a:noFill/>
    </a:ln>
    <a:effectLst/>
  </c:spPr>
  <c:txPr>
    <a:bodyPr/>
    <a:lstStyle/>
    <a:p>
      <a:pPr>
        <a:defRPr lang="en-GB"/>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Bölge 1</c:v>
                </c:pt>
              </c:strCache>
            </c:strRef>
          </c:tx>
          <c:spPr>
            <a:solidFill>
              <a:schemeClr val="accent3">
                <a:hueOff val="914337"/>
                <a:satOff val="31515"/>
                <a:lumOff val="-30784"/>
              </a:schemeClr>
            </a:solidFill>
            <a:ln w="12700" cap="flat">
              <a:noFill/>
              <a:miter lim="400000"/>
            </a:ln>
            <a:effectLst/>
          </c:spPr>
          <c:dPt>
            <c:idx val="0"/>
            <c:bubble3D val="0"/>
          </c:dPt>
          <c:dPt>
            <c:idx val="1"/>
            <c:bubble3D val="0"/>
            <c:spPr>
              <a:solidFill>
                <a:srgbClr val="D5D5D5"/>
              </a:solidFill>
              <a:ln w="12700" cap="flat">
                <a:noFill/>
                <a:miter lim="400000"/>
              </a:ln>
              <a:effectLst/>
            </c:spPr>
          </c:dPt>
          <c:cat>
            <c:strRef>
              <c:f>Sheet1!$B$1:$C$1</c:f>
              <c:strCache>
                <c:ptCount val="2"/>
                <c:pt idx="0">
                  <c:v>Ağustos</c:v>
                </c:pt>
                <c:pt idx="1">
                  <c:v>Eylül</c:v>
                </c:pt>
              </c:strCache>
            </c:strRef>
          </c:cat>
          <c:val>
            <c:numRef>
              <c:f>Sheet1!$B$2:$C$2</c:f>
              <c:numCache>
                <c:formatCode>General</c:formatCode>
                <c:ptCount val="2"/>
                <c:pt idx="0">
                  <c:v>84</c:v>
                </c:pt>
                <c:pt idx="1">
                  <c:v>24</c:v>
                </c:pt>
              </c:numCache>
            </c:numRef>
          </c:val>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0"/>
  </c:chart>
  <c:spPr>
    <a:noFill/>
    <a:ln>
      <a:noFill/>
    </a:ln>
    <a:effectLst/>
  </c:spPr>
  <c:txPr>
    <a:bodyPr/>
    <a:lstStyle/>
    <a:p>
      <a:pPr>
        <a:defRPr lang="en-GB"/>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80086806"/>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aşlık ve Alt Ana Başlık">
    <p:spTree>
      <p:nvGrpSpPr>
        <p:cNvPr id="1" name=""/>
        <p:cNvGrpSpPr/>
        <p:nvPr/>
      </p:nvGrpSpPr>
      <p:grpSpPr>
        <a:xfrm>
          <a:off x="0" y="0"/>
          <a:ext cx="0" cy="0"/>
          <a:chOff x="0" y="0"/>
          <a:chExt cx="0" cy="0"/>
        </a:xfrm>
      </p:grpSpPr>
      <p:sp>
        <p:nvSpPr>
          <p:cNvPr id="11" name="Başlık Metni"/>
          <p:cNvSpPr txBox="1">
            <a:spLocks noGrp="1"/>
          </p:cNvSpPr>
          <p:nvPr>
            <p:ph type="title" hasCustomPrompt="1"/>
          </p:nvPr>
        </p:nvSpPr>
        <p:spPr>
          <a:xfrm>
            <a:off x="1778000" y="2298700"/>
            <a:ext cx="20828000" cy="4648200"/>
          </a:xfrm>
          <a:prstGeom prst="rect">
            <a:avLst/>
          </a:prstGeom>
        </p:spPr>
        <p:txBody>
          <a:bodyPr anchor="b"/>
          <a:lstStyle/>
          <a:p>
            <a:r>
              <a:t>Başlık Metni</a:t>
            </a:r>
          </a:p>
        </p:txBody>
      </p:sp>
      <p:sp>
        <p:nvSpPr>
          <p:cNvPr id="12" name="Gövde Düzeyi Bir…"/>
          <p:cNvSpPr txBox="1">
            <a:spLocks noGrp="1"/>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Gövde Düzeyi Bir</a:t>
            </a:r>
          </a:p>
          <a:p>
            <a:pPr lvl="1"/>
            <a:r>
              <a:t>Gövde Düzeyi İki</a:t>
            </a:r>
          </a:p>
          <a:p>
            <a:pPr lvl="2"/>
            <a:r>
              <a:t>Gövde Düzeyi Üç</a:t>
            </a:r>
          </a:p>
          <a:p>
            <a:pPr lvl="3"/>
            <a:r>
              <a:t>Gövde Düzeyi Dört</a:t>
            </a:r>
          </a:p>
          <a:p>
            <a:pPr lvl="4"/>
            <a:r>
              <a:t>Gövde Düzeyi Beş</a:t>
            </a:r>
          </a:p>
        </p:txBody>
      </p:sp>
      <p:sp>
        <p:nvSpPr>
          <p:cNvPr id="13"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Alıntı">
    <p:spTree>
      <p:nvGrpSpPr>
        <p:cNvPr id="1" name=""/>
        <p:cNvGrpSpPr/>
        <p:nvPr/>
      </p:nvGrpSpPr>
      <p:grpSpPr>
        <a:xfrm>
          <a:off x="0" y="0"/>
          <a:ext cx="0" cy="0"/>
          <a:chOff x="0" y="0"/>
          <a:chExt cx="0" cy="0"/>
        </a:xfrm>
      </p:grpSpPr>
      <p:sp>
        <p:nvSpPr>
          <p:cNvPr id="93" name="-Ali Utku"/>
          <p:cNvSpPr txBox="1">
            <a:spLocks noGrp="1"/>
          </p:cNvSpPr>
          <p:nvPr>
            <p:ph type="body" sz="quarter" idx="13" hasCustomPrompt="1"/>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-Ali Utku</a:t>
            </a:r>
          </a:p>
        </p:txBody>
      </p:sp>
      <p:sp>
        <p:nvSpPr>
          <p:cNvPr id="94" name="“Buraya bir alıntı yazın.”"/>
          <p:cNvSpPr txBox="1">
            <a:spLocks noGrp="1"/>
          </p:cNvSpPr>
          <p:nvPr>
            <p:ph type="body" sz="quarter" idx="14" hasCustomPrompt="1"/>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“Buraya bir alıntı yazın.” </a:t>
            </a:r>
          </a:p>
        </p:txBody>
      </p:sp>
      <p:sp>
        <p:nvSpPr>
          <p:cNvPr id="95"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Fotoğraf">
    <p:spTree>
      <p:nvGrpSpPr>
        <p:cNvPr id="1" name=""/>
        <p:cNvGrpSpPr/>
        <p:nvPr/>
      </p:nvGrpSpPr>
      <p:grpSpPr>
        <a:xfrm>
          <a:off x="0" y="0"/>
          <a:ext cx="0" cy="0"/>
          <a:chOff x="0" y="0"/>
          <a:chExt cx="0" cy="0"/>
        </a:xfrm>
      </p:grpSpPr>
      <p:sp>
        <p:nvSpPr>
          <p:cNvPr id="102" name="Görüntü"/>
          <p:cNvSpPr>
            <a:spLocks noGrp="1"/>
          </p:cNvSpPr>
          <p:nvPr>
            <p:ph type="pic" idx="13"/>
          </p:nvPr>
        </p:nvSpPr>
        <p:spPr>
          <a:xfrm>
            <a:off x="0" y="0"/>
            <a:ext cx="24384000" cy="16264467"/>
          </a:xfrm>
          <a:prstGeom prst="rect">
            <a:avLst/>
          </a:prstGeom>
        </p:spPr>
        <p:txBody>
          <a:bodyPr lIns="91439" tIns="45719" rIns="91439" bIns="45719" anchor="t">
            <a:noAutofit/>
          </a:bodyPr>
          <a:lstStyle/>
          <a:p>
            <a:endParaRPr/>
          </a:p>
        </p:txBody>
      </p:sp>
      <p:sp>
        <p:nvSpPr>
          <p:cNvPr id="103"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oş">
    <p:spTree>
      <p:nvGrpSpPr>
        <p:cNvPr id="1" name=""/>
        <p:cNvGrpSpPr/>
        <p:nvPr/>
      </p:nvGrpSpPr>
      <p:grpSpPr>
        <a:xfrm>
          <a:off x="0" y="0"/>
          <a:ext cx="0" cy="0"/>
          <a:chOff x="0" y="0"/>
          <a:chExt cx="0" cy="0"/>
        </a:xfrm>
      </p:grpSpPr>
      <p:sp>
        <p:nvSpPr>
          <p:cNvPr id="110"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otoğraf - Yatay">
    <p:spTree>
      <p:nvGrpSpPr>
        <p:cNvPr id="1" name=""/>
        <p:cNvGrpSpPr/>
        <p:nvPr/>
      </p:nvGrpSpPr>
      <p:grpSpPr>
        <a:xfrm>
          <a:off x="0" y="0"/>
          <a:ext cx="0" cy="0"/>
          <a:chOff x="0" y="0"/>
          <a:chExt cx="0" cy="0"/>
        </a:xfrm>
      </p:grpSpPr>
      <p:sp>
        <p:nvSpPr>
          <p:cNvPr id="20" name="Görüntü"/>
          <p:cNvSpPr>
            <a:spLocks noGrp="1"/>
          </p:cNvSpPr>
          <p:nvPr>
            <p:ph type="pic" idx="13"/>
          </p:nvPr>
        </p:nvSpPr>
        <p:spPr>
          <a:xfrm>
            <a:off x="3124200" y="-38100"/>
            <a:ext cx="18135600" cy="12096698"/>
          </a:xfrm>
          <a:prstGeom prst="rect">
            <a:avLst/>
          </a:prstGeom>
        </p:spPr>
        <p:txBody>
          <a:bodyPr lIns="91439" tIns="45719" rIns="91439" bIns="45719" anchor="t">
            <a:noAutofit/>
          </a:bodyPr>
          <a:lstStyle/>
          <a:p>
            <a:endParaRPr/>
          </a:p>
        </p:txBody>
      </p:sp>
      <p:sp>
        <p:nvSpPr>
          <p:cNvPr id="21" name="Başlık Metni"/>
          <p:cNvSpPr txBox="1">
            <a:spLocks noGrp="1"/>
          </p:cNvSpPr>
          <p:nvPr>
            <p:ph type="title" hasCustomPrompt="1"/>
          </p:nvPr>
        </p:nvSpPr>
        <p:spPr>
          <a:xfrm>
            <a:off x="635000" y="9512300"/>
            <a:ext cx="23114000" cy="2006600"/>
          </a:xfrm>
          <a:prstGeom prst="rect">
            <a:avLst/>
          </a:prstGeom>
        </p:spPr>
        <p:txBody>
          <a:bodyPr anchor="b"/>
          <a:lstStyle/>
          <a:p>
            <a:r>
              <a:t>Başlık Metni</a:t>
            </a:r>
          </a:p>
        </p:txBody>
      </p:sp>
      <p:sp>
        <p:nvSpPr>
          <p:cNvPr id="22" name="Gövde Düzeyi Bir…"/>
          <p:cNvSpPr txBox="1">
            <a:spLocks noGrp="1"/>
          </p:cNvSpPr>
          <p:nvPr>
            <p:ph type="body" sz="quarter" idx="1" hasCustomPrompt="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Gövde Düzeyi Bir</a:t>
            </a:r>
          </a:p>
          <a:p>
            <a:pPr lvl="1"/>
            <a:r>
              <a:t>Gövde Düzeyi İki</a:t>
            </a:r>
          </a:p>
          <a:p>
            <a:pPr lvl="2"/>
            <a:r>
              <a:t>Gövde Düzeyi Üç</a:t>
            </a:r>
          </a:p>
          <a:p>
            <a:pPr lvl="3"/>
            <a:r>
              <a:t>Gövde Düzeyi Dört</a:t>
            </a:r>
          </a:p>
          <a:p>
            <a:pPr lvl="4"/>
            <a:r>
              <a:t>Gövde Düzeyi Beş</a:t>
            </a:r>
          </a:p>
        </p:txBody>
      </p:sp>
      <p:sp>
        <p:nvSpPr>
          <p:cNvPr id="23"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aşlık - Orta">
    <p:spTree>
      <p:nvGrpSpPr>
        <p:cNvPr id="1" name=""/>
        <p:cNvGrpSpPr/>
        <p:nvPr/>
      </p:nvGrpSpPr>
      <p:grpSpPr>
        <a:xfrm>
          <a:off x="0" y="0"/>
          <a:ext cx="0" cy="0"/>
          <a:chOff x="0" y="0"/>
          <a:chExt cx="0" cy="0"/>
        </a:xfrm>
      </p:grpSpPr>
      <p:sp>
        <p:nvSpPr>
          <p:cNvPr id="30" name="Başlık Metni"/>
          <p:cNvSpPr txBox="1">
            <a:spLocks noGrp="1"/>
          </p:cNvSpPr>
          <p:nvPr>
            <p:ph type="title" hasCustomPrompt="1"/>
          </p:nvPr>
        </p:nvSpPr>
        <p:spPr>
          <a:xfrm>
            <a:off x="1778000" y="4533900"/>
            <a:ext cx="20828000" cy="4648200"/>
          </a:xfrm>
          <a:prstGeom prst="rect">
            <a:avLst/>
          </a:prstGeom>
        </p:spPr>
        <p:txBody>
          <a:bodyPr/>
          <a:lstStyle/>
          <a:p>
            <a:r>
              <a:t>Başlık Metni</a:t>
            </a:r>
          </a:p>
        </p:txBody>
      </p:sp>
      <p:sp>
        <p:nvSpPr>
          <p:cNvPr id="31"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ğraf - Düşey">
    <p:spTree>
      <p:nvGrpSpPr>
        <p:cNvPr id="1" name=""/>
        <p:cNvGrpSpPr/>
        <p:nvPr/>
      </p:nvGrpSpPr>
      <p:grpSpPr>
        <a:xfrm>
          <a:off x="0" y="0"/>
          <a:ext cx="0" cy="0"/>
          <a:chOff x="0" y="0"/>
          <a:chExt cx="0" cy="0"/>
        </a:xfrm>
      </p:grpSpPr>
      <p:sp>
        <p:nvSpPr>
          <p:cNvPr id="38" name="Görüntü"/>
          <p:cNvSpPr>
            <a:spLocks noGrp="1"/>
          </p:cNvSpPr>
          <p:nvPr>
            <p:ph type="pic" idx="13"/>
          </p:nvPr>
        </p:nvSpPr>
        <p:spPr>
          <a:xfrm>
            <a:off x="7950200" y="1104900"/>
            <a:ext cx="17259302" cy="11506201"/>
          </a:xfrm>
          <a:prstGeom prst="rect">
            <a:avLst/>
          </a:prstGeom>
        </p:spPr>
        <p:txBody>
          <a:bodyPr lIns="91439" tIns="45719" rIns="91439" bIns="45719" anchor="t">
            <a:noAutofit/>
          </a:bodyPr>
          <a:lstStyle/>
          <a:p>
            <a:endParaRPr/>
          </a:p>
        </p:txBody>
      </p:sp>
      <p:sp>
        <p:nvSpPr>
          <p:cNvPr id="39" name="Başlık Metni"/>
          <p:cNvSpPr txBox="1">
            <a:spLocks noGrp="1"/>
          </p:cNvSpPr>
          <p:nvPr>
            <p:ph type="title" hasCustomPrompt="1"/>
          </p:nvPr>
        </p:nvSpPr>
        <p:spPr>
          <a:xfrm>
            <a:off x="1651000" y="952500"/>
            <a:ext cx="10223500" cy="5549900"/>
          </a:xfrm>
          <a:prstGeom prst="rect">
            <a:avLst/>
          </a:prstGeom>
        </p:spPr>
        <p:txBody>
          <a:bodyPr anchor="b"/>
          <a:lstStyle>
            <a:lvl1pPr>
              <a:defRPr sz="8400"/>
            </a:lvl1pPr>
          </a:lstStyle>
          <a:p>
            <a:r>
              <a:t>Başlık Metni</a:t>
            </a:r>
          </a:p>
        </p:txBody>
      </p:sp>
      <p:sp>
        <p:nvSpPr>
          <p:cNvPr id="40" name="Gövde Düzeyi Bir…"/>
          <p:cNvSpPr txBox="1">
            <a:spLocks noGrp="1"/>
          </p:cNvSpPr>
          <p:nvPr>
            <p:ph type="body" sz="quarter" idx="1" hasCustomPrompt="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Gövde Düzeyi Bir</a:t>
            </a:r>
          </a:p>
          <a:p>
            <a:pPr lvl="1"/>
            <a:r>
              <a:t>Gövde Düzeyi İki</a:t>
            </a:r>
          </a:p>
          <a:p>
            <a:pPr lvl="2"/>
            <a:r>
              <a:t>Gövde Düzeyi Üç</a:t>
            </a:r>
          </a:p>
          <a:p>
            <a:pPr lvl="3"/>
            <a:r>
              <a:t>Gövde Düzeyi Dört</a:t>
            </a:r>
          </a:p>
          <a:p>
            <a:pPr lvl="4"/>
            <a:r>
              <a:t>Gövde Düzeyi Beş</a:t>
            </a:r>
          </a:p>
        </p:txBody>
      </p:sp>
      <p:sp>
        <p:nvSpPr>
          <p:cNvPr id="41"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aşlık - Üst">
    <p:spTree>
      <p:nvGrpSpPr>
        <p:cNvPr id="1" name=""/>
        <p:cNvGrpSpPr/>
        <p:nvPr/>
      </p:nvGrpSpPr>
      <p:grpSpPr>
        <a:xfrm>
          <a:off x="0" y="0"/>
          <a:ext cx="0" cy="0"/>
          <a:chOff x="0" y="0"/>
          <a:chExt cx="0" cy="0"/>
        </a:xfrm>
      </p:grpSpPr>
      <p:sp>
        <p:nvSpPr>
          <p:cNvPr id="48" name="Başlık Metni"/>
          <p:cNvSpPr txBox="1">
            <a:spLocks noGrp="1"/>
          </p:cNvSpPr>
          <p:nvPr>
            <p:ph type="title" hasCustomPrompt="1"/>
          </p:nvPr>
        </p:nvSpPr>
        <p:spPr>
          <a:prstGeom prst="rect">
            <a:avLst/>
          </a:prstGeom>
        </p:spPr>
        <p:txBody>
          <a:bodyPr/>
          <a:lstStyle/>
          <a:p>
            <a:r>
              <a:t>Başlık Metni</a:t>
            </a:r>
          </a:p>
        </p:txBody>
      </p:sp>
      <p:sp>
        <p:nvSpPr>
          <p:cNvPr id="49"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aşlık ve Maddeler">
    <p:spTree>
      <p:nvGrpSpPr>
        <p:cNvPr id="1" name=""/>
        <p:cNvGrpSpPr/>
        <p:nvPr/>
      </p:nvGrpSpPr>
      <p:grpSpPr>
        <a:xfrm>
          <a:off x="0" y="0"/>
          <a:ext cx="0" cy="0"/>
          <a:chOff x="0" y="0"/>
          <a:chExt cx="0" cy="0"/>
        </a:xfrm>
      </p:grpSpPr>
      <p:sp>
        <p:nvSpPr>
          <p:cNvPr id="56" name="Başlık Metni"/>
          <p:cNvSpPr txBox="1">
            <a:spLocks noGrp="1"/>
          </p:cNvSpPr>
          <p:nvPr>
            <p:ph type="title" hasCustomPrompt="1"/>
          </p:nvPr>
        </p:nvSpPr>
        <p:spPr>
          <a:prstGeom prst="rect">
            <a:avLst/>
          </a:prstGeom>
        </p:spPr>
        <p:txBody>
          <a:bodyPr/>
          <a:lstStyle/>
          <a:p>
            <a:r>
              <a:t>Başlık Metni</a:t>
            </a:r>
          </a:p>
        </p:txBody>
      </p:sp>
      <p:sp>
        <p:nvSpPr>
          <p:cNvPr id="57" name="Gövde Düzeyi Bir…"/>
          <p:cNvSpPr txBox="1">
            <a:spLocks noGrp="1"/>
          </p:cNvSpPr>
          <p:nvPr>
            <p:ph type="body" idx="1" hasCustomPrompt="1"/>
          </p:nvPr>
        </p:nvSpPr>
        <p:spPr>
          <a:prstGeom prst="rect">
            <a:avLst/>
          </a:prstGeom>
        </p:spPr>
        <p:txBody>
          <a:bodyPr/>
          <a:lstStyle>
            <a:lvl1pPr>
              <a:defRPr sz="4800"/>
            </a:lvl1pPr>
            <a:lvl2pPr>
              <a:defRPr sz="4800"/>
            </a:lvl2pPr>
            <a:lvl3pPr>
              <a:defRPr sz="4800"/>
            </a:lvl3pPr>
            <a:lvl4pPr>
              <a:defRPr sz="4800"/>
            </a:lvl4pPr>
            <a:lvl5pPr>
              <a:defRPr sz="4800"/>
            </a:lvl5pPr>
          </a:lstStyle>
          <a:p>
            <a:r>
              <a:t>Gövde Düzeyi Bir</a:t>
            </a:r>
          </a:p>
          <a:p>
            <a:pPr lvl="1"/>
            <a:r>
              <a:t>Gövde Düzeyi İki</a:t>
            </a:r>
          </a:p>
          <a:p>
            <a:pPr lvl="2"/>
            <a:r>
              <a:t>Gövde Düzeyi Üç</a:t>
            </a:r>
          </a:p>
          <a:p>
            <a:pPr lvl="3"/>
            <a:r>
              <a:t>Gövde Düzeyi Dört</a:t>
            </a:r>
          </a:p>
          <a:p>
            <a:pPr lvl="4"/>
            <a:r>
              <a:t>Gövde Düzeyi Beş</a:t>
            </a:r>
          </a:p>
        </p:txBody>
      </p:sp>
      <p:sp>
        <p:nvSpPr>
          <p:cNvPr id="58"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aşlık, Maddeler ve Fotoğraf">
    <p:spTree>
      <p:nvGrpSpPr>
        <p:cNvPr id="1" name=""/>
        <p:cNvGrpSpPr/>
        <p:nvPr/>
      </p:nvGrpSpPr>
      <p:grpSpPr>
        <a:xfrm>
          <a:off x="0" y="0"/>
          <a:ext cx="0" cy="0"/>
          <a:chOff x="0" y="0"/>
          <a:chExt cx="0" cy="0"/>
        </a:xfrm>
      </p:grpSpPr>
      <p:sp>
        <p:nvSpPr>
          <p:cNvPr id="65" name="Görüntü"/>
          <p:cNvSpPr>
            <a:spLocks noGrp="1"/>
          </p:cNvSpPr>
          <p:nvPr>
            <p:ph type="pic" sz="half" idx="13"/>
          </p:nvPr>
        </p:nvSpPr>
        <p:spPr>
          <a:xfrm>
            <a:off x="10960100" y="3149600"/>
            <a:ext cx="13944600" cy="9296400"/>
          </a:xfrm>
          <a:prstGeom prst="rect">
            <a:avLst/>
          </a:prstGeom>
        </p:spPr>
        <p:txBody>
          <a:bodyPr lIns="91439" tIns="45719" rIns="91439" bIns="45719" anchor="t">
            <a:noAutofit/>
          </a:bodyPr>
          <a:lstStyle/>
          <a:p>
            <a:endParaRPr/>
          </a:p>
        </p:txBody>
      </p:sp>
      <p:sp>
        <p:nvSpPr>
          <p:cNvPr id="66" name="Başlık Metni"/>
          <p:cNvSpPr txBox="1">
            <a:spLocks noGrp="1"/>
          </p:cNvSpPr>
          <p:nvPr>
            <p:ph type="title" hasCustomPrompt="1"/>
          </p:nvPr>
        </p:nvSpPr>
        <p:spPr>
          <a:prstGeom prst="rect">
            <a:avLst/>
          </a:prstGeom>
        </p:spPr>
        <p:txBody>
          <a:bodyPr/>
          <a:lstStyle/>
          <a:p>
            <a:r>
              <a:t>Başlık Metni</a:t>
            </a:r>
          </a:p>
        </p:txBody>
      </p:sp>
      <p:sp>
        <p:nvSpPr>
          <p:cNvPr id="67" name="Gövde Düzeyi Bir…"/>
          <p:cNvSpPr txBox="1">
            <a:spLocks noGrp="1"/>
          </p:cNvSpPr>
          <p:nvPr>
            <p:ph type="body" sz="half" idx="1" hasCustomPrompt="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Gövde Düzeyi Bir</a:t>
            </a:r>
          </a:p>
          <a:p>
            <a:pPr lvl="1"/>
            <a:r>
              <a:t>Gövde Düzeyi İki</a:t>
            </a:r>
          </a:p>
          <a:p>
            <a:pPr lvl="2"/>
            <a:r>
              <a:t>Gövde Düzeyi Üç</a:t>
            </a:r>
          </a:p>
          <a:p>
            <a:pPr lvl="3"/>
            <a:r>
              <a:t>Gövde Düzeyi Dört</a:t>
            </a:r>
          </a:p>
          <a:p>
            <a:pPr lvl="4"/>
            <a:r>
              <a:t>Gövde Düzeyi Beş</a:t>
            </a:r>
          </a:p>
        </p:txBody>
      </p:sp>
      <p:sp>
        <p:nvSpPr>
          <p:cNvPr id="68"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Maddeler">
    <p:spTree>
      <p:nvGrpSpPr>
        <p:cNvPr id="1" name=""/>
        <p:cNvGrpSpPr/>
        <p:nvPr/>
      </p:nvGrpSpPr>
      <p:grpSpPr>
        <a:xfrm>
          <a:off x="0" y="0"/>
          <a:ext cx="0" cy="0"/>
          <a:chOff x="0" y="0"/>
          <a:chExt cx="0" cy="0"/>
        </a:xfrm>
      </p:grpSpPr>
      <p:sp>
        <p:nvSpPr>
          <p:cNvPr id="75" name="Gövde Düzeyi Bir…"/>
          <p:cNvSpPr txBox="1">
            <a:spLocks noGrp="1"/>
          </p:cNvSpPr>
          <p:nvPr>
            <p:ph type="body" idx="1" hasCustomPrompt="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Gövde Düzeyi Bir</a:t>
            </a:r>
          </a:p>
          <a:p>
            <a:pPr lvl="1"/>
            <a:r>
              <a:t>Gövde Düzeyi İki</a:t>
            </a:r>
          </a:p>
          <a:p>
            <a:pPr lvl="2"/>
            <a:r>
              <a:t>Gövde Düzeyi Üç</a:t>
            </a:r>
          </a:p>
          <a:p>
            <a:pPr lvl="3"/>
            <a:r>
              <a:t>Gövde Düzeyi Dört</a:t>
            </a:r>
          </a:p>
          <a:p>
            <a:pPr lvl="4"/>
            <a:r>
              <a:t>Gövde Düzeyi Beş</a:t>
            </a:r>
          </a:p>
        </p:txBody>
      </p:sp>
      <p:sp>
        <p:nvSpPr>
          <p:cNvPr id="76"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ğraf - 3 Yukarı">
    <p:spTree>
      <p:nvGrpSpPr>
        <p:cNvPr id="1" name=""/>
        <p:cNvGrpSpPr/>
        <p:nvPr/>
      </p:nvGrpSpPr>
      <p:grpSpPr>
        <a:xfrm>
          <a:off x="0" y="0"/>
          <a:ext cx="0" cy="0"/>
          <a:chOff x="0" y="0"/>
          <a:chExt cx="0" cy="0"/>
        </a:xfrm>
      </p:grpSpPr>
      <p:sp>
        <p:nvSpPr>
          <p:cNvPr id="83" name="Görüntü"/>
          <p:cNvSpPr>
            <a:spLocks noGrp="1"/>
          </p:cNvSpPr>
          <p:nvPr>
            <p:ph type="pic" sz="quarter" idx="13"/>
          </p:nvPr>
        </p:nvSpPr>
        <p:spPr>
          <a:xfrm>
            <a:off x="15681340" y="7035800"/>
            <a:ext cx="8396678" cy="5600700"/>
          </a:xfrm>
          <a:prstGeom prst="rect">
            <a:avLst/>
          </a:prstGeom>
        </p:spPr>
        <p:txBody>
          <a:bodyPr lIns="91439" tIns="45719" rIns="91439" bIns="45719" anchor="t">
            <a:noAutofit/>
          </a:bodyPr>
          <a:lstStyle/>
          <a:p>
            <a:endParaRPr/>
          </a:p>
        </p:txBody>
      </p:sp>
      <p:sp>
        <p:nvSpPr>
          <p:cNvPr id="84" name="Görüntü"/>
          <p:cNvSpPr>
            <a:spLocks noGrp="1"/>
          </p:cNvSpPr>
          <p:nvPr>
            <p:ph type="pic" sz="quarter" idx="14"/>
          </p:nvPr>
        </p:nvSpPr>
        <p:spPr>
          <a:xfrm>
            <a:off x="15290800" y="1130300"/>
            <a:ext cx="8331200" cy="5554134"/>
          </a:xfrm>
          <a:prstGeom prst="rect">
            <a:avLst/>
          </a:prstGeom>
        </p:spPr>
        <p:txBody>
          <a:bodyPr lIns="91439" tIns="45719" rIns="91439" bIns="45719" anchor="t">
            <a:noAutofit/>
          </a:bodyPr>
          <a:lstStyle/>
          <a:p>
            <a:endParaRPr/>
          </a:p>
        </p:txBody>
      </p:sp>
      <p:sp>
        <p:nvSpPr>
          <p:cNvPr id="85" name="Görüntü"/>
          <p:cNvSpPr>
            <a:spLocks noGrp="1"/>
          </p:cNvSpPr>
          <p:nvPr>
            <p:ph type="pic" idx="15"/>
          </p:nvPr>
        </p:nvSpPr>
        <p:spPr>
          <a:xfrm>
            <a:off x="-304800" y="1130300"/>
            <a:ext cx="17202150" cy="11468100"/>
          </a:xfrm>
          <a:prstGeom prst="rect">
            <a:avLst/>
          </a:prstGeom>
        </p:spPr>
        <p:txBody>
          <a:bodyPr lIns="91439" tIns="45719" rIns="91439" bIns="45719" anchor="t">
            <a:noAutofit/>
          </a:bodyPr>
          <a:lstStyle/>
          <a:p>
            <a:endParaRPr/>
          </a:p>
        </p:txBody>
      </p:sp>
      <p:sp>
        <p:nvSpPr>
          <p:cNvPr id="86" name="Slayt Numarası"/>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aşlık Metni"/>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Başlık Metni</a:t>
            </a:r>
          </a:p>
        </p:txBody>
      </p:sp>
      <p:sp>
        <p:nvSpPr>
          <p:cNvPr id="3" name="Gövde Düzeyi Bir…"/>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Gövde Düzeyi Bir</a:t>
            </a:r>
          </a:p>
          <a:p>
            <a:pPr lvl="1"/>
            <a:r>
              <a:t>Gövde Düzeyi İki</a:t>
            </a:r>
          </a:p>
          <a:p>
            <a:pPr lvl="2"/>
            <a:r>
              <a:t>Gövde Düzeyi Üç</a:t>
            </a:r>
          </a:p>
          <a:p>
            <a:pPr lvl="3"/>
            <a:r>
              <a:t>Gövde Düzeyi Dört</a:t>
            </a:r>
          </a:p>
          <a:p>
            <a:pPr lvl="4"/>
            <a:r>
              <a:t>Gövde Düzeyi Beş</a:t>
            </a:r>
          </a:p>
        </p:txBody>
      </p:sp>
      <p:sp>
        <p:nvSpPr>
          <p:cNvPr id="4" name="Slayt Numarası"/>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Layout" Target="../slideLayouts/slideLayout6.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9.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hueOff val="914337"/>
                <a:satOff val="31515"/>
                <a:lumOff val="-30785"/>
              </a:schemeClr>
            </a:gs>
            <a:gs pos="100000">
              <a:schemeClr val="accent3">
                <a:hueOff val="362282"/>
                <a:satOff val="31803"/>
                <a:lumOff val="-18237"/>
              </a:schemeClr>
            </a:gs>
          </a:gsLst>
          <a:lin ang="0" scaled="0"/>
        </a:gradFill>
        <a:effectLst/>
      </p:bgPr>
    </p:bg>
    <p:spTree>
      <p:nvGrpSpPr>
        <p:cNvPr id="1" name=""/>
        <p:cNvGrpSpPr/>
        <p:nvPr/>
      </p:nvGrpSpPr>
      <p:grpSpPr>
        <a:xfrm>
          <a:off x="0" y="0"/>
          <a:ext cx="0" cy="0"/>
          <a:chOff x="0" y="0"/>
          <a:chExt cx="0" cy="0"/>
        </a:xfrm>
      </p:grpSpPr>
      <p:pic>
        <p:nvPicPr>
          <p:cNvPr id="5" name="Picture 4" descr="C:\Users\chris\Downloads\NAIJ MAN.pngNAIJ MAN"/>
          <p:cNvPicPr>
            <a:picLocks noChangeAspect="1"/>
          </p:cNvPicPr>
          <p:nvPr/>
        </p:nvPicPr>
        <p:blipFill>
          <a:blip r:embed="rId2"/>
          <a:srcRect/>
          <a:stretch>
            <a:fillRect/>
          </a:stretch>
        </p:blipFill>
        <p:spPr>
          <a:xfrm>
            <a:off x="10029190" y="2214245"/>
            <a:ext cx="15474950" cy="10316845"/>
          </a:xfrm>
          <a:prstGeom prst="rect">
            <a:avLst/>
          </a:prstGeom>
        </p:spPr>
      </p:pic>
      <p:sp>
        <p:nvSpPr>
          <p:cNvPr id="276" name="Dikdörtgen"/>
          <p:cNvSpPr/>
          <p:nvPr/>
        </p:nvSpPr>
        <p:spPr>
          <a:xfrm>
            <a:off x="-25460" y="1680269"/>
            <a:ext cx="17638568" cy="2382650"/>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77" name="PRESENTATION TEMPLATE"/>
          <p:cNvSpPr txBox="1"/>
          <p:nvPr/>
        </p:nvSpPr>
        <p:spPr>
          <a:xfrm>
            <a:off x="2016380" y="2328352"/>
            <a:ext cx="12854305" cy="1086485"/>
          </a:xfrm>
          <a:prstGeom prst="rect">
            <a:avLst/>
          </a:prstGeom>
          <a:ln w="12700">
            <a:miter lim="400000"/>
          </a:ln>
        </p:spPr>
        <p:txBody>
          <a:bodyPr wrap="none" lIns="50800" tIns="50800" rIns="50800" bIns="50800" anchor="ctr">
            <a:spAutoFit/>
          </a:bodyPr>
          <a:lstStyle/>
          <a:p>
            <a:pPr algn="l">
              <a:lnSpc>
                <a:spcPct val="80000"/>
              </a:lnSpc>
              <a:defRPr sz="8000" b="0">
                <a:latin typeface="Helvetica Neue Thin"/>
                <a:ea typeface="Helvetica Neue Thin"/>
                <a:cs typeface="Helvetica Neue Thin"/>
                <a:sym typeface="Helvetica Neue Thin"/>
              </a:defRPr>
            </a:pPr>
            <a:r>
              <a:rPr lang="en-GB">
                <a:latin typeface="Times New Roman" panose="02020603050405020304" charset="0"/>
                <a:cs typeface="Times New Roman" panose="02020603050405020304" charset="0"/>
              </a:rPr>
              <a:t>GLOBAL HEALTH SUMMIT</a:t>
            </a:r>
            <a:endParaRPr lang="en-GB" b="1">
              <a:latin typeface="Helvetica Neue"/>
              <a:ea typeface="Helvetica Neue"/>
              <a:cs typeface="Helvetica Neue"/>
              <a:sym typeface="Helvetica Neue"/>
            </a:endParaRPr>
          </a:p>
        </p:txBody>
      </p:sp>
      <p:sp>
        <p:nvSpPr>
          <p:cNvPr id="278" name="LOREM İPSUM AMET"/>
          <p:cNvSpPr txBox="1"/>
          <p:nvPr/>
        </p:nvSpPr>
        <p:spPr>
          <a:xfrm>
            <a:off x="1982771" y="5224028"/>
            <a:ext cx="19728892" cy="2255520"/>
          </a:xfrm>
          <a:prstGeom prst="rect">
            <a:avLst/>
          </a:prstGeom>
          <a:ln w="12700">
            <a:miter lim="400000"/>
          </a:ln>
        </p:spPr>
        <p:txBody>
          <a:bodyPr lIns="50800" tIns="50800" rIns="50800" bIns="50800" anchor="ctr">
            <a:spAutoFit/>
          </a:bodyPr>
          <a:lstStyle>
            <a:lvl1pPr algn="l" defTabSz="457200">
              <a:defRPr sz="7000" b="0">
                <a:solidFill>
                  <a:srgbClr val="FFFFFF"/>
                </a:solidFill>
                <a:latin typeface="+mn-lt"/>
                <a:ea typeface="+mn-ea"/>
                <a:cs typeface="+mn-cs"/>
                <a:sym typeface="Helvetica Neue Medium"/>
              </a:defRPr>
            </a:lvl1pPr>
          </a:lstStyle>
          <a:p>
            <a:pPr algn="ctr"/>
            <a:r>
              <a:rPr lang="en-US" b="1">
                <a:solidFill>
                  <a:srgbClr val="000000"/>
                </a:solidFill>
                <a:latin typeface="Times New Roman" panose="02020603050405020304" charset="0"/>
                <a:cs typeface="Times New Roman" panose="02020603050405020304" charset="0"/>
                <a:sym typeface="+mn-ea"/>
              </a:rPr>
              <a:t>P</a:t>
            </a:r>
            <a:r>
              <a:rPr lang="en-GB" altLang="en-US" b="1">
                <a:solidFill>
                  <a:srgbClr val="000000"/>
                </a:solidFill>
                <a:latin typeface="Times New Roman" panose="02020603050405020304" charset="0"/>
                <a:cs typeface="Times New Roman" panose="02020603050405020304" charset="0"/>
                <a:sym typeface="+mn-ea"/>
              </a:rPr>
              <a:t>ANS</a:t>
            </a:r>
            <a:r>
              <a:rPr lang="en-US" b="1">
                <a:solidFill>
                  <a:srgbClr val="000000"/>
                </a:solidFill>
                <a:latin typeface="Times New Roman" panose="02020603050405020304" charset="0"/>
                <a:cs typeface="Times New Roman" panose="02020603050405020304" charset="0"/>
                <a:sym typeface="+mn-ea"/>
              </a:rPr>
              <a:t> N</a:t>
            </a:r>
            <a:r>
              <a:rPr lang="en-GB" altLang="en-US" b="1">
                <a:solidFill>
                  <a:srgbClr val="000000"/>
                </a:solidFill>
                <a:latin typeface="Times New Roman" panose="02020603050405020304" charset="0"/>
                <a:cs typeface="Times New Roman" panose="02020603050405020304" charset="0"/>
                <a:sym typeface="+mn-ea"/>
              </a:rPr>
              <a:t>ATIONAL</a:t>
            </a:r>
            <a:r>
              <a:rPr lang="en-US" b="1">
                <a:solidFill>
                  <a:srgbClr val="000000"/>
                </a:solidFill>
                <a:latin typeface="Times New Roman" panose="02020603050405020304" charset="0"/>
                <a:cs typeface="Times New Roman" panose="02020603050405020304" charset="0"/>
                <a:sym typeface="+mn-ea"/>
              </a:rPr>
              <a:t> S</a:t>
            </a:r>
            <a:r>
              <a:rPr lang="en-GB" altLang="en-US" b="1">
                <a:solidFill>
                  <a:srgbClr val="000000"/>
                </a:solidFill>
                <a:latin typeface="Times New Roman" panose="02020603050405020304" charset="0"/>
                <a:cs typeface="Times New Roman" panose="02020603050405020304" charset="0"/>
                <a:sym typeface="+mn-ea"/>
              </a:rPr>
              <a:t>ECRETARIAT</a:t>
            </a:r>
            <a:r>
              <a:rPr lang="en-US" b="1">
                <a:solidFill>
                  <a:srgbClr val="000000"/>
                </a:solidFill>
                <a:latin typeface="Times New Roman" panose="02020603050405020304" charset="0"/>
                <a:cs typeface="Times New Roman" panose="02020603050405020304" charset="0"/>
                <a:sym typeface="+mn-ea"/>
              </a:rPr>
              <a:t>,</a:t>
            </a:r>
            <a:r>
              <a:rPr lang="en-GB" altLang="en-US" b="1">
                <a:solidFill>
                  <a:srgbClr val="000000"/>
                </a:solidFill>
                <a:latin typeface="Times New Roman" panose="02020603050405020304" charset="0"/>
                <a:cs typeface="Times New Roman" panose="02020603050405020304" charset="0"/>
                <a:sym typeface="+mn-ea"/>
              </a:rPr>
              <a:t> </a:t>
            </a:r>
            <a:r>
              <a:rPr lang="en-US" b="1">
                <a:solidFill>
                  <a:srgbClr val="000000"/>
                </a:solidFill>
                <a:latin typeface="Times New Roman" panose="02020603050405020304" charset="0"/>
                <a:cs typeface="Times New Roman" panose="02020603050405020304" charset="0"/>
                <a:sym typeface="+mn-ea"/>
              </a:rPr>
              <a:t>E</a:t>
            </a:r>
            <a:r>
              <a:rPr lang="en-GB" b="1">
                <a:solidFill>
                  <a:srgbClr val="000000"/>
                </a:solidFill>
                <a:latin typeface="Times New Roman" panose="02020603050405020304" charset="0"/>
                <a:cs typeface="Times New Roman" panose="02020603050405020304" charset="0"/>
                <a:sym typeface="+mn-ea"/>
              </a:rPr>
              <a:t>DO STATE</a:t>
            </a:r>
            <a:r>
              <a:rPr lang="en-US" b="1">
                <a:solidFill>
                  <a:srgbClr val="000000"/>
                </a:solidFill>
                <a:latin typeface="Times New Roman" panose="02020603050405020304" charset="0"/>
                <a:cs typeface="Times New Roman" panose="02020603050405020304" charset="0"/>
                <a:sym typeface="+mn-ea"/>
              </a:rPr>
              <a:t>, N</a:t>
            </a:r>
            <a:r>
              <a:rPr lang="en-GB" altLang="en-US" b="1">
                <a:solidFill>
                  <a:srgbClr val="000000"/>
                </a:solidFill>
                <a:latin typeface="Times New Roman" panose="02020603050405020304" charset="0"/>
                <a:cs typeface="Times New Roman" panose="02020603050405020304" charset="0"/>
                <a:sym typeface="+mn-ea"/>
              </a:rPr>
              <a:t>IGERIA</a:t>
            </a:r>
            <a:r>
              <a:rPr lang="en-US" b="1">
                <a:solidFill>
                  <a:srgbClr val="000000"/>
                </a:solidFill>
                <a:latin typeface="Times New Roman" panose="02020603050405020304" charset="0"/>
                <a:cs typeface="Times New Roman" panose="02020603050405020304" charset="0"/>
                <a:sym typeface="+mn-ea"/>
              </a:rPr>
              <a:t>.</a:t>
            </a:r>
            <a:endParaRPr>
              <a:latin typeface="Times New Roman" panose="02020603050405020304" charset="0"/>
              <a:cs typeface="Times New Roman" panose="02020603050405020304" charset="0"/>
            </a:endParaRPr>
          </a:p>
        </p:txBody>
      </p:sp>
      <p:sp>
        <p:nvSpPr>
          <p:cNvPr id="279"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2898775" y="8556308"/>
            <a:ext cx="17752695" cy="1178560"/>
          </a:xfrm>
          <a:prstGeom prst="rect">
            <a:avLst/>
          </a:prstGeom>
          <a:ln w="12700">
            <a:miter lim="400000"/>
          </a:ln>
        </p:spPr>
        <p:txBody>
          <a:bodyPr wrap="square" lIns="50800" tIns="50800" rIns="50800" bIns="50800" anchor="ctr">
            <a:spAutoFit/>
          </a:bodyPr>
          <a:lstStyle>
            <a:lvl1pPr algn="l" defTabSz="457200">
              <a:defRPr sz="3600" b="0">
                <a:solidFill>
                  <a:srgbClr val="FFFFFF"/>
                </a:solidFill>
              </a:defRPr>
            </a:lvl1pPr>
          </a:lstStyle>
          <a:p>
            <a:pPr algn="ctr"/>
            <a:r>
              <a:rPr lang="en-US" sz="7000" b="1">
                <a:solidFill>
                  <a:srgbClr val="000000"/>
                </a:solidFill>
                <a:latin typeface="Times New Roman" panose="02020603050405020304" charset="0"/>
                <a:cs typeface="Times New Roman" panose="02020603050405020304" charset="0"/>
                <a:sym typeface="+mn-ea"/>
              </a:rPr>
              <a:t>F</a:t>
            </a:r>
            <a:r>
              <a:rPr lang="en-GB" altLang="en-US" sz="7000" b="1">
                <a:solidFill>
                  <a:srgbClr val="000000"/>
                </a:solidFill>
                <a:latin typeface="Times New Roman" panose="02020603050405020304" charset="0"/>
                <a:cs typeface="Times New Roman" panose="02020603050405020304" charset="0"/>
                <a:sym typeface="+mn-ea"/>
              </a:rPr>
              <a:t>EBRUARY 28TH</a:t>
            </a:r>
            <a:r>
              <a:rPr lang="en-US" sz="7000" b="1">
                <a:solidFill>
                  <a:srgbClr val="000000"/>
                </a:solidFill>
                <a:latin typeface="Times New Roman" panose="02020603050405020304" charset="0"/>
                <a:cs typeface="Times New Roman" panose="02020603050405020304" charset="0"/>
                <a:sym typeface="+mn-ea"/>
              </a:rPr>
              <a:t> </a:t>
            </a:r>
            <a:r>
              <a:rPr lang="en-GB" altLang="en-US" sz="7000" b="1">
                <a:solidFill>
                  <a:srgbClr val="000000"/>
                </a:solidFill>
                <a:latin typeface="Times New Roman" panose="02020603050405020304" charset="0"/>
                <a:cs typeface="Times New Roman" panose="02020603050405020304" charset="0"/>
                <a:sym typeface="+mn-ea"/>
              </a:rPr>
              <a:t>-</a:t>
            </a:r>
            <a:r>
              <a:rPr lang="en-US" sz="7000" b="1">
                <a:solidFill>
                  <a:srgbClr val="000000"/>
                </a:solidFill>
                <a:latin typeface="Times New Roman" panose="02020603050405020304" charset="0"/>
                <a:cs typeface="Times New Roman" panose="02020603050405020304" charset="0"/>
                <a:sym typeface="+mn-ea"/>
              </a:rPr>
              <a:t> 2nd</a:t>
            </a:r>
            <a:r>
              <a:rPr lang="en-GB" altLang="en-US" sz="7000" b="1">
                <a:solidFill>
                  <a:srgbClr val="000000"/>
                </a:solidFill>
                <a:latin typeface="Times New Roman" panose="02020603050405020304" charset="0"/>
                <a:cs typeface="Times New Roman" panose="02020603050405020304" charset="0"/>
                <a:sym typeface="+mn-ea"/>
              </a:rPr>
              <a:t> MARCH</a:t>
            </a:r>
          </a:p>
        </p:txBody>
      </p:sp>
      <p:sp>
        <p:nvSpPr>
          <p:cNvPr id="280" name="Tipografik Karolar"/>
          <p:cNvSpPr/>
          <p:nvPr/>
        </p:nvSpPr>
        <p:spPr>
          <a:xfrm>
            <a:off x="15332710" y="11718290"/>
            <a:ext cx="1951990" cy="19386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1" name="COMPANY NAME"/>
          <p:cNvSpPr txBox="1"/>
          <p:nvPr/>
        </p:nvSpPr>
        <p:spPr>
          <a:xfrm>
            <a:off x="17596936" y="12701929"/>
            <a:ext cx="6441053" cy="532130"/>
          </a:xfrm>
          <a:prstGeom prst="rect">
            <a:avLst/>
          </a:prstGeom>
          <a:ln w="12700">
            <a:miter lim="400000"/>
          </a:ln>
        </p:spPr>
        <p:txBody>
          <a:bodyPr lIns="50800" tIns="50800" rIns="50800" bIns="50800" anchor="ctr">
            <a:spAutoFit/>
          </a:bodyPr>
          <a:lstStyle/>
          <a:p>
            <a:pPr algn="l" defTabSz="457200">
              <a:lnSpc>
                <a:spcPct val="70000"/>
              </a:lnSpc>
              <a:defRPr sz="6000" b="0">
                <a:solidFill>
                  <a:srgbClr val="FFFFFF"/>
                </a:solidFill>
                <a:latin typeface="Helvetica Neue Light"/>
                <a:ea typeface="Helvetica Neue Light"/>
                <a:cs typeface="Helvetica Neue Light"/>
                <a:sym typeface="Helvetica Neue Light"/>
              </a:defRPr>
            </a:pPr>
            <a:r>
              <a:rPr lang="en-GB" sz="4000"/>
              <a:t>GLOBAL HEALTH SUMMIT</a:t>
            </a:r>
            <a:endParaRPr lang="en-GB" sz="4000" b="1">
              <a:latin typeface="Helvetica Neue"/>
              <a:ea typeface="Helvetica Neue"/>
              <a:cs typeface="Helvetica Neue"/>
              <a:sym typeface="Helvetica Neue"/>
            </a:endParaRPr>
          </a:p>
        </p:txBody>
      </p:sp>
      <p:sp>
        <p:nvSpPr>
          <p:cNvPr id="2" name="Text Box 1"/>
          <p:cNvSpPr txBox="1"/>
          <p:nvPr/>
        </p:nvSpPr>
        <p:spPr>
          <a:xfrm>
            <a:off x="1965960" y="377190"/>
            <a:ext cx="19270345" cy="840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sz="4800">
                <a:latin typeface="Times New Roman" panose="02020603050405020304" charset="0"/>
                <a:cs typeface="Times New Roman" panose="02020603050405020304" charset="0"/>
                <a:sym typeface="+mn-ea"/>
              </a:rPr>
              <a:t>THE PHARMACEUTICAL ASSOCIATION OF  NIGERIA STUDENTS</a:t>
            </a:r>
            <a:endParaRPr kumimoji="0" lang="en-GB" altLang="en-US" sz="4800" b="1" i="0" u="none" strike="noStrike" cap="none" spc="0" normalizeH="0" baseline="0">
              <a:ln>
                <a:noFill/>
              </a:ln>
              <a:solidFill>
                <a:srgbClr val="000000"/>
              </a:solidFill>
              <a:effectLst/>
              <a:uFillTx/>
              <a:latin typeface="Times New Roman" panose="02020603050405020304" charset="0"/>
              <a:ea typeface="Helvetica Neue"/>
              <a:cs typeface="Times New Roman" panose="02020603050405020304" charset="0"/>
              <a:sym typeface="Helvetica Neue"/>
            </a:endParaRPr>
          </a:p>
        </p:txBody>
      </p:sp>
      <p:pic>
        <p:nvPicPr>
          <p:cNvPr id="2097152" name="Picture 2097151"/>
          <p:cNvPicPr/>
          <p:nvPr/>
        </p:nvPicPr>
        <p:blipFill>
          <a:blip r:embed="rId3"/>
          <a:stretch>
            <a:fillRect/>
          </a:stretch>
        </p:blipFill>
        <p:spPr>
          <a:xfrm>
            <a:off x="186690" y="86360"/>
            <a:ext cx="1562100" cy="1522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Dikdörtgen"/>
          <p:cNvSpPr/>
          <p:nvPr/>
        </p:nvSpPr>
        <p:spPr>
          <a:xfrm>
            <a:off x="1230960" y="7515"/>
            <a:ext cx="6847713" cy="13700970"/>
          </a:xfrm>
          <a:prstGeom prst="rect">
            <a:avLst/>
          </a:prstGeom>
          <a:solidFill>
            <a:schemeClr val="accent3">
              <a:hueOff val="914337"/>
              <a:satOff val="31515"/>
              <a:lumOff val="-3078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6" name="DESING TITLE"/>
          <p:cNvSpPr txBox="1"/>
          <p:nvPr/>
        </p:nvSpPr>
        <p:spPr>
          <a:xfrm>
            <a:off x="1304810" y="993146"/>
            <a:ext cx="5266055" cy="2317115"/>
          </a:xfrm>
          <a:prstGeom prst="rect">
            <a:avLst/>
          </a:prstGeom>
          <a:ln w="12700">
            <a:miter lim="400000"/>
          </a:ln>
        </p:spPr>
        <p:txBody>
          <a:bodyPr wrap="none" lIns="50800" tIns="50800" rIns="50800" bIns="50800" anchor="ctr">
            <a:spAutoFit/>
          </a:bodyPr>
          <a:lstStyle/>
          <a:p>
            <a:pPr algn="l">
              <a:lnSpc>
                <a:spcPct val="80000"/>
              </a:lnSpc>
              <a:defRPr sz="8000" b="0">
                <a:solidFill>
                  <a:srgbClr val="FFFFFF"/>
                </a:solidFill>
                <a:latin typeface="Helvetica Neue Thin"/>
                <a:ea typeface="Helvetica Neue Thin"/>
                <a:cs typeface="Helvetica Neue Thin"/>
                <a:sym typeface="Helvetica Neue Thin"/>
              </a:defRPr>
            </a:pPr>
            <a:r>
              <a:rPr lang="en-GB" sz="6000">
                <a:latin typeface="Times New Roman" panose="02020603050405020304" charset="0"/>
                <a:cs typeface="Times New Roman" panose="02020603050405020304" charset="0"/>
              </a:rPr>
              <a:t>ABOUT THE </a:t>
            </a:r>
          </a:p>
          <a:p>
            <a:pPr algn="l">
              <a:lnSpc>
                <a:spcPct val="80000"/>
              </a:lnSpc>
              <a:defRPr sz="8000" b="0">
                <a:solidFill>
                  <a:srgbClr val="FFFFFF"/>
                </a:solidFill>
                <a:latin typeface="Helvetica Neue Thin"/>
                <a:ea typeface="Helvetica Neue Thin"/>
                <a:cs typeface="Helvetica Neue Thin"/>
                <a:sym typeface="Helvetica Neue Thin"/>
              </a:defRPr>
            </a:pPr>
            <a:r>
              <a:rPr lang="en-GB" sz="6000">
                <a:latin typeface="Times New Roman" panose="02020603050405020304" charset="0"/>
                <a:cs typeface="Times New Roman" panose="02020603050405020304" charset="0"/>
              </a:rPr>
              <a:t>NATIONAL</a:t>
            </a:r>
          </a:p>
          <a:p>
            <a:pPr algn="l">
              <a:lnSpc>
                <a:spcPct val="80000"/>
              </a:lnSpc>
              <a:defRPr sz="8000" b="0">
                <a:solidFill>
                  <a:srgbClr val="FFFFFF"/>
                </a:solidFill>
                <a:latin typeface="Helvetica Neue Thin"/>
                <a:ea typeface="Helvetica Neue Thin"/>
                <a:cs typeface="Helvetica Neue Thin"/>
                <a:sym typeface="Helvetica Neue Thin"/>
              </a:defRPr>
            </a:pPr>
            <a:r>
              <a:rPr lang="en-GB" sz="6000">
                <a:latin typeface="Times New Roman" panose="02020603050405020304" charset="0"/>
                <a:ea typeface="Helvetica Neue"/>
                <a:cs typeface="Times New Roman" panose="02020603050405020304" charset="0"/>
                <a:sym typeface="Helvetica Neue"/>
              </a:rPr>
              <a:t>SECRETARIAT</a:t>
            </a:r>
          </a:p>
        </p:txBody>
      </p:sp>
      <p:sp>
        <p:nvSpPr>
          <p:cNvPr id="357" name="Çizgi"/>
          <p:cNvSpPr/>
          <p:nvPr/>
        </p:nvSpPr>
        <p:spPr>
          <a:xfrm>
            <a:off x="1384790" y="3217150"/>
            <a:ext cx="6540052" cy="1"/>
          </a:xfrm>
          <a:prstGeom prst="line">
            <a:avLst/>
          </a:prstGeom>
          <a:ln w="76200">
            <a:solidFill>
              <a:srgbClr val="FFFF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8" name="Daire"/>
          <p:cNvSpPr/>
          <p:nvPr/>
        </p:nvSpPr>
        <p:spPr>
          <a:xfrm>
            <a:off x="5628384" y="3604788"/>
            <a:ext cx="5152811" cy="5152811"/>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59" name="Daire"/>
          <p:cNvSpPr/>
          <p:nvPr/>
        </p:nvSpPr>
        <p:spPr>
          <a:xfrm>
            <a:off x="6102140" y="4078544"/>
            <a:ext cx="4205298" cy="4205298"/>
          </a:xfrm>
          <a:prstGeom prst="ellipse">
            <a:avLst/>
          </a:prstGeom>
          <a:ln w="76200">
            <a:solidFill>
              <a:schemeClr val="accent3">
                <a:hueOff val="914337"/>
                <a:satOff val="31515"/>
                <a:lumOff val="-30785"/>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61" name="Lorem ipsum dolor sit amet, consectetur adipiscing elit."/>
          <p:cNvSpPr txBox="1"/>
          <p:nvPr/>
        </p:nvSpPr>
        <p:spPr>
          <a:xfrm>
            <a:off x="10957560" y="3588385"/>
            <a:ext cx="13131800" cy="6872605"/>
          </a:xfrm>
          <a:prstGeom prst="rect">
            <a:avLst/>
          </a:prstGeom>
          <a:ln w="12700">
            <a:miter lim="400000"/>
          </a:ln>
        </p:spPr>
        <p:txBody>
          <a:bodyPr wrap="square" lIns="50800" tIns="50800" rIns="50800" bIns="50800" anchor="ctr">
            <a:spAutoFit/>
          </a:bodyPr>
          <a:lstStyle>
            <a:lvl1pPr algn="l" defTabSz="457200">
              <a:defRPr sz="7000"/>
            </a:lvl1pPr>
          </a:lstStyle>
          <a:p>
            <a:r>
              <a:rPr lang="en-US" altLang="en-US" sz="4400">
                <a:latin typeface="Times New Roman" panose="02020603050405020304" charset="0"/>
                <a:cs typeface="Times New Roman" panose="02020603050405020304" charset="0"/>
                <a:sym typeface="+mn-ea"/>
              </a:rPr>
              <a:t>•</a:t>
            </a:r>
            <a:r>
              <a:rPr lang="en-US" sz="4400">
                <a:latin typeface="Times New Roman" panose="02020603050405020304" charset="0"/>
                <a:cs typeface="Times New Roman" panose="02020603050405020304" charset="0"/>
                <a:sym typeface="+mn-ea"/>
              </a:rPr>
              <a:t>Every year the </a:t>
            </a:r>
            <a:r>
              <a:rPr lang="en-GB" altLang="en-US" sz="4400">
                <a:latin typeface="Times New Roman" panose="02020603050405020304" charset="0"/>
                <a:cs typeface="Times New Roman" panose="02020603050405020304" charset="0"/>
                <a:sym typeface="+mn-ea"/>
              </a:rPr>
              <a:t>PANS</a:t>
            </a:r>
            <a:r>
              <a:rPr lang="en-US" sz="4400">
                <a:latin typeface="Times New Roman" panose="02020603050405020304" charset="0"/>
                <a:cs typeface="Times New Roman" panose="02020603050405020304" charset="0"/>
                <a:sym typeface="+mn-ea"/>
              </a:rPr>
              <a:t> National Secretariat revolves around approved and accredited pharmacy schools in Nigeria.</a:t>
            </a:r>
          </a:p>
          <a:p>
            <a:endParaRPr lang="en-US" sz="4400">
              <a:solidFill>
                <a:srgbClr val="000000"/>
              </a:solidFill>
              <a:latin typeface="Times New Roman" panose="02020603050405020304" charset="0"/>
              <a:cs typeface="Times New Roman" panose="02020603050405020304" charset="0"/>
            </a:endParaRPr>
          </a:p>
          <a:p>
            <a:r>
              <a:rPr lang="en-US" altLang="en-US" sz="4400">
                <a:latin typeface="Times New Roman" panose="02020603050405020304" charset="0"/>
                <a:cs typeface="Times New Roman" panose="02020603050405020304" charset="0"/>
                <a:sym typeface="+mn-ea"/>
              </a:rPr>
              <a:t>•</a:t>
            </a:r>
            <a:r>
              <a:rPr lang="en-US" sz="4400">
                <a:latin typeface="Times New Roman" panose="02020603050405020304" charset="0"/>
                <a:cs typeface="Times New Roman" panose="02020603050405020304" charset="0"/>
                <a:sym typeface="+mn-ea"/>
              </a:rPr>
              <a:t>The current P</a:t>
            </a:r>
            <a:r>
              <a:rPr lang="en-GB" altLang="en-US" sz="4400">
                <a:latin typeface="Times New Roman" panose="02020603050405020304" charset="0"/>
                <a:cs typeface="Times New Roman" panose="02020603050405020304" charset="0"/>
                <a:sym typeface="+mn-ea"/>
              </a:rPr>
              <a:t>ANS</a:t>
            </a:r>
            <a:r>
              <a:rPr lang="en-US" sz="4400">
                <a:latin typeface="Times New Roman" panose="02020603050405020304" charset="0"/>
                <a:cs typeface="Times New Roman" panose="02020603050405020304" charset="0"/>
                <a:sym typeface="+mn-ea"/>
              </a:rPr>
              <a:t> National Secretariat is Igbinedion University okada, which is the Nigeria's  premier private University.</a:t>
            </a:r>
          </a:p>
          <a:p>
            <a:endParaRPr lang="en-US" sz="4400">
              <a:solidFill>
                <a:srgbClr val="000000"/>
              </a:solidFill>
              <a:latin typeface="Times New Roman" panose="02020603050405020304" charset="0"/>
              <a:cs typeface="Times New Roman" panose="02020603050405020304" charset="0"/>
            </a:endParaRPr>
          </a:p>
          <a:p>
            <a:r>
              <a:rPr lang="en-US" altLang="en-US" sz="4400">
                <a:latin typeface="Times New Roman" panose="02020603050405020304" charset="0"/>
                <a:cs typeface="Times New Roman" panose="02020603050405020304" charset="0"/>
                <a:sym typeface="+mn-ea"/>
              </a:rPr>
              <a:t>•</a:t>
            </a:r>
            <a:r>
              <a:rPr lang="en-US" sz="4400">
                <a:latin typeface="Times New Roman" panose="02020603050405020304" charset="0"/>
                <a:cs typeface="Times New Roman" panose="02020603050405020304" charset="0"/>
                <a:sym typeface="+mn-ea"/>
              </a:rPr>
              <a:t>It was founded in 1999.  It is also the first private school entrusted to host PANS National activity.</a:t>
            </a:r>
            <a:endParaRPr sz="4400">
              <a:latin typeface="Times New Roman" panose="02020603050405020304" charset="0"/>
              <a:cs typeface="Times New Roman" panose="02020603050405020304" charset="0"/>
            </a:endParaRPr>
          </a:p>
        </p:txBody>
      </p:sp>
      <p:sp>
        <p:nvSpPr>
          <p:cNvPr id="362" name="Tıbbi Artı İşareti"/>
          <p:cNvSpPr/>
          <p:nvPr/>
        </p:nvSpPr>
        <p:spPr>
          <a:xfrm>
            <a:off x="6887480" y="4863884"/>
            <a:ext cx="2634618" cy="263461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8005" y="3400"/>
                </a:moveTo>
                <a:lnTo>
                  <a:pt x="13596" y="3400"/>
                </a:lnTo>
                <a:lnTo>
                  <a:pt x="13596" y="8006"/>
                </a:lnTo>
                <a:lnTo>
                  <a:pt x="18201" y="8006"/>
                </a:lnTo>
                <a:lnTo>
                  <a:pt x="18201" y="13595"/>
                </a:lnTo>
                <a:lnTo>
                  <a:pt x="13596" y="13595"/>
                </a:lnTo>
                <a:lnTo>
                  <a:pt x="13596" y="18201"/>
                </a:lnTo>
                <a:lnTo>
                  <a:pt x="8005" y="18201"/>
                </a:lnTo>
                <a:lnTo>
                  <a:pt x="8005" y="13595"/>
                </a:lnTo>
                <a:lnTo>
                  <a:pt x="3400" y="13595"/>
                </a:lnTo>
                <a:lnTo>
                  <a:pt x="3400" y="8006"/>
                </a:lnTo>
                <a:lnTo>
                  <a:pt x="8005" y="8006"/>
                </a:lnTo>
                <a:lnTo>
                  <a:pt x="8005" y="3400"/>
                </a:lnTo>
                <a:close/>
              </a:path>
            </a:pathLst>
          </a:custGeom>
          <a:solidFill>
            <a:schemeClr val="accent3">
              <a:hueOff val="914337"/>
              <a:satOff val="31515"/>
              <a:lumOff val="-3078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365" name="Grup"/>
          <p:cNvGrpSpPr/>
          <p:nvPr/>
        </p:nvGrpSpPr>
        <p:grpSpPr>
          <a:xfrm>
            <a:off x="18442940" y="12033885"/>
            <a:ext cx="5457190" cy="1304290"/>
            <a:chOff x="-645795" y="0"/>
            <a:chExt cx="5000205" cy="1304029"/>
          </a:xfrm>
        </p:grpSpPr>
        <p:sp>
          <p:nvSpPr>
            <p:cNvPr id="363" name="Tipografik Karolar"/>
            <p:cNvSpPr/>
            <p:nvPr/>
          </p:nvSpPr>
          <p:spPr>
            <a:xfrm>
              <a:off x="-645795"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64" name="COMPANY NAME"/>
            <p:cNvSpPr txBox="1"/>
            <p:nvPr/>
          </p:nvSpPr>
          <p:spPr>
            <a:xfrm>
              <a:off x="829208"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5"/>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Tree>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DESING TITLE"/>
          <p:cNvSpPr txBox="1"/>
          <p:nvPr/>
        </p:nvSpPr>
        <p:spPr>
          <a:xfrm>
            <a:off x="310700" y="1745641"/>
            <a:ext cx="9983470" cy="593725"/>
          </a:xfrm>
          <a:prstGeom prst="rect">
            <a:avLst/>
          </a:prstGeom>
          <a:ln w="12700">
            <a:miter lim="400000"/>
          </a:ln>
        </p:spPr>
        <p:txBody>
          <a:bodyPr wrap="none" lIns="50800" tIns="50800" rIns="50800" bIns="50800" anchor="ctr">
            <a:spAutoFit/>
          </a:bodyPr>
          <a:lstStyle/>
          <a:p>
            <a:pPr algn="l">
              <a:lnSpc>
                <a:spcPct val="80000"/>
              </a:lnSpc>
              <a:defRPr sz="8000" b="0">
                <a:latin typeface="Helvetica Neue Thin"/>
                <a:ea typeface="Helvetica Neue Thin"/>
                <a:cs typeface="Helvetica Neue Thin"/>
                <a:sym typeface="Helvetica Neue Thin"/>
              </a:defRPr>
            </a:pPr>
            <a:r>
              <a:rPr lang="en-GB" sz="4000" b="1">
                <a:latin typeface="Times New Roman" panose="02020603050405020304" charset="0"/>
                <a:cs typeface="Times New Roman" panose="02020603050405020304" charset="0"/>
              </a:rPr>
              <a:t>ABOUT THE GLOBAL HEALTH SUMMIT</a:t>
            </a:r>
            <a:endParaRPr lang="en-GB" sz="4000" b="1">
              <a:latin typeface="Times New Roman" panose="02020603050405020304" charset="0"/>
              <a:ea typeface="Helvetica Neue"/>
              <a:cs typeface="Times New Roman" panose="02020603050405020304" charset="0"/>
              <a:sym typeface="Helvetica Neue"/>
            </a:endParaRPr>
          </a:p>
        </p:txBody>
      </p:sp>
      <p:sp>
        <p:nvSpPr>
          <p:cNvPr id="284"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1347020" y="5422455"/>
            <a:ext cx="6700013" cy="2871470"/>
          </a:xfrm>
          <a:prstGeom prst="rect">
            <a:avLst/>
          </a:prstGeom>
          <a:ln w="12700">
            <a:miter lim="400000"/>
          </a:ln>
        </p:spPr>
        <p:txBody>
          <a:bodyPr lIns="50800" tIns="50800" rIns="50800" bIns="50800" anchor="ctr">
            <a:spAutoFit/>
          </a:bodyPr>
          <a:lstStyle>
            <a:lvl1pPr algn="l" defTabSz="457200">
              <a:defRPr sz="3200" b="0"/>
            </a:lvl1pPr>
          </a:lstStyle>
          <a:p>
            <a:r>
              <a:rPr lang="en-US" sz="6000">
                <a:latin typeface="Times New Roman" panose="02020603050405020304" charset="0"/>
                <a:cs typeface="Times New Roman" panose="02020603050405020304" charset="0"/>
                <a:sym typeface="+mn-ea"/>
              </a:rPr>
              <a:t>The </a:t>
            </a:r>
            <a:r>
              <a:rPr lang="en-GB" altLang="en-US" sz="6000">
                <a:latin typeface="Times New Roman" panose="02020603050405020304" charset="0"/>
                <a:cs typeface="Times New Roman" panose="02020603050405020304" charset="0"/>
                <a:sym typeface="+mn-ea"/>
              </a:rPr>
              <a:t>Global health summit </a:t>
            </a:r>
            <a:r>
              <a:rPr lang="en-US" sz="6000">
                <a:latin typeface="Times New Roman" panose="02020603050405020304" charset="0"/>
                <a:cs typeface="Times New Roman" panose="02020603050405020304" charset="0"/>
                <a:sym typeface="+mn-ea"/>
              </a:rPr>
              <a:t>will consist of </a:t>
            </a:r>
            <a:r>
              <a:rPr lang="en-GB" altLang="en-US" sz="6000">
                <a:latin typeface="Times New Roman" panose="02020603050405020304" charset="0"/>
                <a:cs typeface="Times New Roman" panose="02020603050405020304" charset="0"/>
                <a:sym typeface="+mn-ea"/>
              </a:rPr>
              <a:t>4 </a:t>
            </a:r>
            <a:r>
              <a:rPr lang="en-US" sz="6000">
                <a:latin typeface="Times New Roman" panose="02020603050405020304" charset="0"/>
                <a:cs typeface="Times New Roman" panose="02020603050405020304" charset="0"/>
                <a:sym typeface="+mn-ea"/>
              </a:rPr>
              <a:t>major </a:t>
            </a:r>
            <a:r>
              <a:rPr lang="en-GB" altLang="en-US" sz="6000">
                <a:latin typeface="Times New Roman" panose="02020603050405020304" charset="0"/>
                <a:cs typeface="Times New Roman" panose="02020603050405020304" charset="0"/>
                <a:sym typeface="+mn-ea"/>
              </a:rPr>
              <a:t>events</a:t>
            </a:r>
          </a:p>
        </p:txBody>
      </p:sp>
      <p:sp>
        <p:nvSpPr>
          <p:cNvPr id="285" name="Çizgi"/>
          <p:cNvSpPr/>
          <p:nvPr/>
        </p:nvSpPr>
        <p:spPr>
          <a:xfrm>
            <a:off x="1427000" y="2424989"/>
            <a:ext cx="6540052"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6" name="Kare"/>
          <p:cNvSpPr/>
          <p:nvPr/>
        </p:nvSpPr>
        <p:spPr>
          <a:xfrm>
            <a:off x="10728268" y="7515"/>
            <a:ext cx="6847712" cy="6847712"/>
          </a:xfrm>
          <a:prstGeom prst="rect">
            <a:avLst/>
          </a:prstGeom>
          <a:solidFill>
            <a:schemeClr val="accent3">
              <a:hueOff val="914337"/>
              <a:satOff val="31515"/>
              <a:lumOff val="-3078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7" name="Kare"/>
          <p:cNvSpPr/>
          <p:nvPr/>
        </p:nvSpPr>
        <p:spPr>
          <a:xfrm>
            <a:off x="17547257" y="7515"/>
            <a:ext cx="6847713" cy="6847712"/>
          </a:xfrm>
          <a:prstGeom prst="rect">
            <a:avLst/>
          </a:prstGeom>
          <a:solidFill>
            <a:schemeClr val="accent3">
              <a:hueOff val="362282"/>
              <a:satOff val="31803"/>
              <a:lumOff val="-18237"/>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8" name="Kare"/>
          <p:cNvSpPr/>
          <p:nvPr/>
        </p:nvSpPr>
        <p:spPr>
          <a:xfrm>
            <a:off x="10728268" y="6860773"/>
            <a:ext cx="6847712" cy="6847712"/>
          </a:xfrm>
          <a:prstGeom prst="rect">
            <a:avLst/>
          </a:prstGeom>
          <a:solidFill>
            <a:schemeClr val="accent3">
              <a:hueOff val="362282"/>
              <a:satOff val="31803"/>
              <a:lumOff val="-18237"/>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89" name="Kare"/>
          <p:cNvSpPr/>
          <p:nvPr/>
        </p:nvSpPr>
        <p:spPr>
          <a:xfrm>
            <a:off x="17547257" y="6860773"/>
            <a:ext cx="6847713" cy="6847712"/>
          </a:xfrm>
          <a:prstGeom prst="rect">
            <a:avLst/>
          </a:prstGeom>
          <a:solidFill>
            <a:schemeClr val="accent3">
              <a:hueOff val="914337"/>
              <a:satOff val="31515"/>
              <a:lumOff val="-3078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298" name="Lorem ipsum dolor sit amet, consectetur adipiscing elit, sed do eiusmod tempor incididunt"/>
          <p:cNvSpPr txBox="1"/>
          <p:nvPr/>
        </p:nvSpPr>
        <p:spPr>
          <a:xfrm>
            <a:off x="10967720" y="3011488"/>
            <a:ext cx="5982970" cy="840105"/>
          </a:xfrm>
          <a:prstGeom prst="rect">
            <a:avLst/>
          </a:prstGeom>
          <a:ln w="12700">
            <a:miter lim="400000"/>
          </a:ln>
        </p:spPr>
        <p:txBody>
          <a:bodyPr wrap="square" lIns="50800" tIns="50800" rIns="50800" bIns="50800" anchor="ctr">
            <a:spAutoFit/>
          </a:bodyPr>
          <a:lstStyle>
            <a:lvl1pPr defTabSz="457200">
              <a:defRPr sz="3200" b="0">
                <a:solidFill>
                  <a:srgbClr val="FFFFFF"/>
                </a:solidFill>
              </a:defRPr>
            </a:lvl1pPr>
          </a:lstStyle>
          <a:p>
            <a:r>
              <a:rPr lang="en-GB" sz="4800">
                <a:latin typeface="Times New Roman" panose="02020603050405020304" charset="0"/>
                <a:cs typeface="Times New Roman" panose="02020603050405020304" charset="0"/>
              </a:rPr>
              <a:t>PHARMACOPOSIUM</a:t>
            </a:r>
          </a:p>
        </p:txBody>
      </p:sp>
      <p:sp>
        <p:nvSpPr>
          <p:cNvPr id="299" name="Lorem ipsum dolor sit amet, consectetur adipiscing elit, sed do eiusmod tempor incididunt"/>
          <p:cNvSpPr txBox="1"/>
          <p:nvPr/>
        </p:nvSpPr>
        <p:spPr>
          <a:xfrm>
            <a:off x="18525955" y="3041522"/>
            <a:ext cx="4889049" cy="840105"/>
          </a:xfrm>
          <a:prstGeom prst="rect">
            <a:avLst/>
          </a:prstGeom>
          <a:ln w="12700">
            <a:miter lim="400000"/>
          </a:ln>
        </p:spPr>
        <p:txBody>
          <a:bodyPr lIns="50800" tIns="50800" rIns="50800" bIns="50800" anchor="ctr">
            <a:spAutoFit/>
          </a:bodyPr>
          <a:lstStyle>
            <a:lvl1pPr defTabSz="457200">
              <a:defRPr sz="3200" b="0">
                <a:solidFill>
                  <a:srgbClr val="FFFFFF"/>
                </a:solidFill>
              </a:defRPr>
            </a:lvl1pPr>
          </a:lstStyle>
          <a:p>
            <a:r>
              <a:rPr lang="en-GB" sz="4800">
                <a:latin typeface="Times New Roman" panose="02020603050405020304" charset="0"/>
                <a:cs typeface="Times New Roman" panose="02020603050405020304" charset="0"/>
              </a:rPr>
              <a:t>PHARMA FEST</a:t>
            </a:r>
          </a:p>
        </p:txBody>
      </p:sp>
      <p:sp>
        <p:nvSpPr>
          <p:cNvPr id="300" name="Lorem ipsum dolor sit amet, consectetur adipiscing elit, sed do eiusmod tempor incididunt"/>
          <p:cNvSpPr txBox="1"/>
          <p:nvPr/>
        </p:nvSpPr>
        <p:spPr>
          <a:xfrm>
            <a:off x="18384350" y="8848900"/>
            <a:ext cx="4889049" cy="2871470"/>
          </a:xfrm>
          <a:prstGeom prst="rect">
            <a:avLst/>
          </a:prstGeom>
          <a:ln w="12700">
            <a:miter lim="400000"/>
          </a:ln>
        </p:spPr>
        <p:txBody>
          <a:bodyPr lIns="50800" tIns="50800" rIns="50800" bIns="50800" anchor="ctr">
            <a:spAutoFit/>
          </a:bodyPr>
          <a:lstStyle>
            <a:lvl1pPr defTabSz="457200">
              <a:defRPr sz="3200" b="0">
                <a:solidFill>
                  <a:srgbClr val="FFFFFF"/>
                </a:solidFill>
              </a:defRPr>
            </a:lvl1pPr>
          </a:lstStyle>
          <a:p>
            <a:r>
              <a:rPr lang="en-GB" sz="4500">
                <a:latin typeface="Times New Roman" panose="02020603050405020304" charset="0"/>
                <a:cs typeface="Times New Roman" panose="02020603050405020304" charset="0"/>
              </a:rPr>
              <a:t>LAGOS TOUR FOR INTERNATIONAL STUDENTS</a:t>
            </a:r>
          </a:p>
        </p:txBody>
      </p:sp>
      <p:sp>
        <p:nvSpPr>
          <p:cNvPr id="301" name="Lorem ipsum dolor sit amet, consectetur adipiscing elit, sed do eiusmod tempor incididunt"/>
          <p:cNvSpPr txBox="1"/>
          <p:nvPr/>
        </p:nvSpPr>
        <p:spPr>
          <a:xfrm>
            <a:off x="11759670" y="9495330"/>
            <a:ext cx="4889049" cy="1578610"/>
          </a:xfrm>
          <a:prstGeom prst="rect">
            <a:avLst/>
          </a:prstGeom>
          <a:ln w="12700">
            <a:miter lim="400000"/>
          </a:ln>
        </p:spPr>
        <p:txBody>
          <a:bodyPr lIns="50800" tIns="50800" rIns="50800" bIns="50800" anchor="ctr">
            <a:spAutoFit/>
          </a:bodyPr>
          <a:lstStyle>
            <a:lvl1pPr defTabSz="457200">
              <a:defRPr sz="3200" b="0">
                <a:solidFill>
                  <a:srgbClr val="FFFFFF"/>
                </a:solidFill>
              </a:defRPr>
            </a:lvl1pPr>
          </a:lstStyle>
          <a:p>
            <a:r>
              <a:rPr lang="en-GB" sz="4800">
                <a:latin typeface="Times New Roman" panose="02020603050405020304" charset="0"/>
                <a:cs typeface="Times New Roman" panose="02020603050405020304" charset="0"/>
              </a:rPr>
              <a:t>PICNIC / EXCURSION</a:t>
            </a:r>
          </a:p>
        </p:txBody>
      </p:sp>
      <p:grpSp>
        <p:nvGrpSpPr>
          <p:cNvPr id="304" name="Grup"/>
          <p:cNvGrpSpPr/>
          <p:nvPr/>
        </p:nvGrpSpPr>
        <p:grpSpPr>
          <a:xfrm>
            <a:off x="1558152" y="11746939"/>
            <a:ext cx="5000206" cy="1304030"/>
            <a:chOff x="0" y="0"/>
            <a:chExt cx="5000204" cy="1304028"/>
          </a:xfrm>
        </p:grpSpPr>
        <p:sp>
          <p:nvSpPr>
            <p:cNvPr id="302"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3"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5"/>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Tree>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Dikdörtgen"/>
          <p:cNvSpPr/>
          <p:nvPr/>
        </p:nvSpPr>
        <p:spPr>
          <a:xfrm>
            <a:off x="6415" y="746763"/>
            <a:ext cx="17638568" cy="2082211"/>
          </a:xfrm>
          <a:prstGeom prst="rect">
            <a:avLst/>
          </a:prstGeom>
          <a:gradFill>
            <a:gsLst>
              <a:gs pos="0">
                <a:schemeClr val="accent3">
                  <a:hueOff val="914337"/>
                  <a:satOff val="31515"/>
                  <a:lumOff val="-30785"/>
                </a:schemeClr>
              </a:gs>
              <a:gs pos="100000">
                <a:schemeClr val="accent3">
                  <a:hueOff val="362282"/>
                  <a:satOff val="31803"/>
                  <a:lumOff val="-18237"/>
                </a:schemeClr>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47" name="GRAPHIC TEMPLATE"/>
          <p:cNvSpPr txBox="1"/>
          <p:nvPr/>
        </p:nvSpPr>
        <p:spPr>
          <a:xfrm>
            <a:off x="1315146" y="1244626"/>
            <a:ext cx="3488690" cy="1086485"/>
          </a:xfrm>
          <a:prstGeom prst="rect">
            <a:avLst/>
          </a:prstGeom>
          <a:ln w="12700">
            <a:miter lim="400000"/>
          </a:ln>
        </p:spPr>
        <p:txBody>
          <a:bodyPr wrap="none" lIns="50800" tIns="50800" rIns="50800" bIns="50800" anchor="ctr">
            <a:spAutoFit/>
          </a:bodyPr>
          <a:lstStyle/>
          <a:p>
            <a:pPr algn="l">
              <a:lnSpc>
                <a:spcPct val="80000"/>
              </a:lnSpc>
              <a:defRPr sz="8000" b="0">
                <a:solidFill>
                  <a:srgbClr val="FFFFFF"/>
                </a:solidFill>
                <a:latin typeface="Helvetica Neue Thin"/>
                <a:ea typeface="Helvetica Neue Thin"/>
                <a:cs typeface="Helvetica Neue Thin"/>
                <a:sym typeface="Helvetica Neue Thin"/>
              </a:defRPr>
            </a:pPr>
            <a:r>
              <a:rPr lang="en-GB" altLang="en-US" b="1">
                <a:solidFill>
                  <a:srgbClr val="000000"/>
                </a:solidFill>
                <a:latin typeface="Times New Roman" panose="02020603050405020304" charset="0"/>
                <a:cs typeface="Times New Roman" panose="02020603050405020304" charset="0"/>
                <a:sym typeface="+mn-ea"/>
              </a:rPr>
              <a:t>DATES</a:t>
            </a:r>
            <a:endParaRPr lang="en-GB" altLang="en-US" b="1">
              <a:solidFill>
                <a:srgbClr val="000000"/>
              </a:solidFill>
              <a:latin typeface="Times New Roman" panose="02020603050405020304" charset="0"/>
              <a:ea typeface="Helvetica Neue"/>
              <a:cs typeface="Times New Roman" panose="02020603050405020304" charset="0"/>
              <a:sym typeface="+mn-ea"/>
            </a:endParaRPr>
          </a:p>
        </p:txBody>
      </p:sp>
      <p:graphicFrame>
        <p:nvGraphicFramePr>
          <p:cNvPr id="350" name="2B Çubuk Grafiği"/>
          <p:cNvGraphicFramePr/>
          <p:nvPr/>
        </p:nvGraphicFramePr>
        <p:xfrm>
          <a:off x="671146" y="5617081"/>
          <a:ext cx="10882832" cy="7896176"/>
        </p:xfrm>
        <a:graphic>
          <a:graphicData uri="http://schemas.openxmlformats.org/drawingml/2006/chart">
            <c:chart xmlns:c="http://schemas.openxmlformats.org/drawingml/2006/chart" xmlns:r="http://schemas.openxmlformats.org/officeDocument/2006/relationships" r:id="rId2"/>
          </a:graphicData>
        </a:graphic>
      </p:graphicFrame>
      <p:grpSp>
        <p:nvGrpSpPr>
          <p:cNvPr id="353" name="Grup"/>
          <p:cNvGrpSpPr/>
          <p:nvPr/>
        </p:nvGrpSpPr>
        <p:grpSpPr>
          <a:xfrm>
            <a:off x="17998710" y="1240078"/>
            <a:ext cx="5000205" cy="1304030"/>
            <a:chOff x="0" y="0"/>
            <a:chExt cx="5000204" cy="1304028"/>
          </a:xfrm>
        </p:grpSpPr>
        <p:sp>
          <p:nvSpPr>
            <p:cNvPr id="35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5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5"/>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
        <p:nvSpPr>
          <p:cNvPr id="2" name="Text Box 1"/>
          <p:cNvSpPr txBox="1"/>
          <p:nvPr/>
        </p:nvSpPr>
        <p:spPr>
          <a:xfrm>
            <a:off x="1753870" y="6249035"/>
            <a:ext cx="1082992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GB" sz="4000">
                <a:latin typeface="Times New Roman" panose="02020603050405020304" charset="0"/>
                <a:cs typeface="Times New Roman" panose="02020603050405020304" charset="0"/>
                <a:sym typeface="+mn-ea"/>
              </a:rPr>
              <a:t>27TH FEBRUARY 2022 - ARRIVAL</a:t>
            </a:r>
            <a:endParaRPr kumimoji="0" lang="en-GB" sz="4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 name="Text Box 2"/>
          <p:cNvSpPr txBox="1"/>
          <p:nvPr/>
        </p:nvSpPr>
        <p:spPr>
          <a:xfrm>
            <a:off x="6863716" y="7145655"/>
            <a:ext cx="1094041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GB" altLang="en-US" sz="4000">
                <a:latin typeface="Times New Roman" panose="02020603050405020304" charset="0"/>
                <a:cs typeface="Times New Roman" panose="02020603050405020304" charset="0"/>
                <a:sym typeface="+mn-ea"/>
              </a:rPr>
              <a:t>28TH FEBRUARY 2022 - PHARMACOPOSIUM</a:t>
            </a:r>
            <a:endParaRPr kumimoji="0" lang="en-GB" altLang="en-US" sz="4000" b="1" i="0" u="none" strike="noStrike" cap="none" spc="0" normalizeH="0" baseline="0">
              <a:ln>
                <a:noFill/>
              </a:ln>
              <a:solidFill>
                <a:srgbClr val="000000"/>
              </a:solidFill>
              <a:effectLst/>
              <a:uFillTx/>
              <a:latin typeface="Times New Roman" panose="02020603050405020304" charset="0"/>
              <a:ea typeface="Helvetica Neue"/>
              <a:cs typeface="Times New Roman" panose="02020603050405020304" charset="0"/>
              <a:sym typeface="+mn-ea"/>
            </a:endParaRPr>
          </a:p>
        </p:txBody>
      </p:sp>
      <p:sp>
        <p:nvSpPr>
          <p:cNvPr id="4" name="Text Box 3"/>
          <p:cNvSpPr txBox="1"/>
          <p:nvPr/>
        </p:nvSpPr>
        <p:spPr>
          <a:xfrm>
            <a:off x="3910648" y="8009890"/>
            <a:ext cx="832993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GB" altLang="en-US" sz="4000">
                <a:latin typeface="Times New Roman" panose="02020603050405020304" charset="0"/>
                <a:cs typeface="Times New Roman" panose="02020603050405020304" charset="0"/>
                <a:sym typeface="+mn-ea"/>
              </a:rPr>
              <a:t>1ST MARCH 2022 - PHARMA FEST</a:t>
            </a:r>
            <a:endParaRPr kumimoji="0" lang="en-GB" altLang="en-US" sz="4000" b="1" i="0" u="none" strike="noStrike" cap="none" spc="0" normalizeH="0" baseline="0">
              <a:ln>
                <a:noFill/>
              </a:ln>
              <a:solidFill>
                <a:srgbClr val="000000"/>
              </a:solidFill>
              <a:effectLst/>
              <a:uFillTx/>
              <a:latin typeface="Times New Roman" panose="02020603050405020304" charset="0"/>
              <a:ea typeface="Helvetica Neue"/>
              <a:cs typeface="Times New Roman" panose="02020603050405020304" charset="0"/>
              <a:sym typeface="+mn-ea"/>
            </a:endParaRPr>
          </a:p>
        </p:txBody>
      </p:sp>
      <p:sp>
        <p:nvSpPr>
          <p:cNvPr id="5" name="Text Box 4"/>
          <p:cNvSpPr txBox="1"/>
          <p:nvPr/>
        </p:nvSpPr>
        <p:spPr>
          <a:xfrm>
            <a:off x="5629911" y="8854440"/>
            <a:ext cx="1519110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GB" altLang="en-US" sz="4000">
                <a:latin typeface="Times New Roman" panose="02020603050405020304" charset="0"/>
                <a:cs typeface="Times New Roman" panose="02020603050405020304" charset="0"/>
                <a:sym typeface="+mn-ea"/>
              </a:rPr>
              <a:t>2ND MARCH 2022 - PICNIC / EXCURSION FOR ALL STUDENTS</a:t>
            </a:r>
            <a:endParaRPr kumimoji="0" lang="en-GB" altLang="en-US" sz="4000" b="1" i="0" u="none" strike="noStrike" cap="none" spc="0" normalizeH="0" baseline="0">
              <a:ln>
                <a:noFill/>
              </a:ln>
              <a:solidFill>
                <a:srgbClr val="000000"/>
              </a:solidFill>
              <a:effectLst/>
              <a:uFillTx/>
              <a:latin typeface="Times New Roman" panose="02020603050405020304" charset="0"/>
              <a:ea typeface="Helvetica Neue"/>
              <a:cs typeface="Times New Roman" panose="02020603050405020304" charset="0"/>
              <a:sym typeface="+mn-ea"/>
            </a:endParaRPr>
          </a:p>
        </p:txBody>
      </p:sp>
      <p:sp>
        <p:nvSpPr>
          <p:cNvPr id="6" name="Text Box 5"/>
          <p:cNvSpPr txBox="1"/>
          <p:nvPr/>
        </p:nvSpPr>
        <p:spPr>
          <a:xfrm>
            <a:off x="6806884" y="9770745"/>
            <a:ext cx="1553083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GB" altLang="en-US" sz="4000">
                <a:latin typeface="Times New Roman" panose="02020603050405020304" charset="0"/>
                <a:cs typeface="Times New Roman" panose="02020603050405020304" charset="0"/>
                <a:sym typeface="+mn-ea"/>
              </a:rPr>
              <a:t>3/3/22 - JOURNEY TO LAGOS FOR INTERNATIONAL STUDENTS</a:t>
            </a:r>
            <a:endParaRPr kumimoji="0" lang="en-GB" altLang="en-US" sz="4000" b="1" i="0" u="none" strike="noStrike" cap="none" spc="0" normalizeH="0" baseline="0">
              <a:ln>
                <a:noFill/>
              </a:ln>
              <a:solidFill>
                <a:srgbClr val="000000"/>
              </a:solidFill>
              <a:effectLst/>
              <a:uFillTx/>
              <a:latin typeface="Times New Roman" panose="02020603050405020304" charset="0"/>
              <a:ea typeface="Helvetica Neue"/>
              <a:cs typeface="Times New Roman" panose="02020603050405020304" charset="0"/>
              <a:sym typeface="+mn-ea"/>
            </a:endParaRPr>
          </a:p>
        </p:txBody>
      </p:sp>
      <p:sp>
        <p:nvSpPr>
          <p:cNvPr id="7" name="Text Box 6"/>
          <p:cNvSpPr txBox="1"/>
          <p:nvPr/>
        </p:nvSpPr>
        <p:spPr>
          <a:xfrm>
            <a:off x="8512176" y="10602595"/>
            <a:ext cx="1177607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GB" altLang="en-US" sz="4000">
                <a:latin typeface="Times New Roman" panose="02020603050405020304" charset="0"/>
                <a:cs typeface="Times New Roman" panose="02020603050405020304" charset="0"/>
                <a:sym typeface="+mn-ea"/>
              </a:rPr>
              <a:t>4/3/22 - </a:t>
            </a:r>
            <a:r>
              <a:rPr lang="en-GB" sz="4000">
                <a:latin typeface="Times New Roman" panose="02020603050405020304" charset="0"/>
                <a:cs typeface="Times New Roman" panose="02020603050405020304" charset="0"/>
                <a:sym typeface="+mn-ea"/>
              </a:rPr>
              <a:t>TOUR FOR INTERNATIONAL STUDENTS</a:t>
            </a:r>
            <a:endParaRPr kumimoji="0" lang="en-GB" sz="4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8" name="Text Box 7"/>
          <p:cNvSpPr txBox="1"/>
          <p:nvPr/>
        </p:nvSpPr>
        <p:spPr>
          <a:xfrm>
            <a:off x="11222356" y="11590655"/>
            <a:ext cx="1177607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GB" sz="4000">
                <a:latin typeface="Times New Roman" panose="02020603050405020304" charset="0"/>
                <a:cs typeface="Times New Roman" panose="02020603050405020304" charset="0"/>
                <a:sym typeface="+mn-ea"/>
              </a:rPr>
              <a:t>5/3/22 - TOUR FOR INTERNATIONAL STUDENTS</a:t>
            </a:r>
            <a:endParaRPr kumimoji="0" lang="en-GB" altLang="en-US" sz="4000" b="1" i="0" u="none" strike="noStrike" cap="none" spc="0" normalizeH="0" baseline="0">
              <a:ln>
                <a:noFill/>
              </a:ln>
              <a:solidFill>
                <a:srgbClr val="000000"/>
              </a:solidFill>
              <a:effectLst/>
              <a:uFillTx/>
              <a:latin typeface="Times New Roman" panose="02020603050405020304" charset="0"/>
              <a:ea typeface="Helvetica Neue"/>
              <a:cs typeface="Times New Roman" panose="02020603050405020304" charset="0"/>
              <a:sym typeface="+mn-ea"/>
            </a:endParaRPr>
          </a:p>
        </p:txBody>
      </p:sp>
      <p:sp>
        <p:nvSpPr>
          <p:cNvPr id="9" name="Text Box 8"/>
          <p:cNvSpPr txBox="1"/>
          <p:nvPr/>
        </p:nvSpPr>
        <p:spPr>
          <a:xfrm>
            <a:off x="7223444" y="12402820"/>
            <a:ext cx="1347089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GB" altLang="en-US" sz="4000">
                <a:latin typeface="Times New Roman" panose="02020603050405020304" charset="0"/>
                <a:cs typeface="Times New Roman" panose="02020603050405020304" charset="0"/>
                <a:sym typeface="+mn-ea"/>
              </a:rPr>
              <a:t>6/3/22 - DEPARTURE FOR INTERNATIONAL STUDENTS</a:t>
            </a:r>
            <a:endParaRPr kumimoji="0" lang="en-GB" altLang="en-US" sz="4000" b="1" i="0" u="none" strike="noStrike" cap="none" spc="0" normalizeH="0" baseline="0">
              <a:ln>
                <a:noFill/>
              </a:ln>
              <a:solidFill>
                <a:srgbClr val="000000"/>
              </a:solidFill>
              <a:effectLst/>
              <a:uFillTx/>
              <a:latin typeface="Times New Roman" panose="02020603050405020304" charset="0"/>
              <a:ea typeface="Helvetica Neue"/>
              <a:cs typeface="Times New Roman" panose="02020603050405020304"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14:prism dir="r"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Kare"/>
          <p:cNvSpPr/>
          <p:nvPr/>
        </p:nvSpPr>
        <p:spPr>
          <a:xfrm>
            <a:off x="1230960" y="7515"/>
            <a:ext cx="6847713" cy="6847712"/>
          </a:xfrm>
          <a:prstGeom prst="rect">
            <a:avLst/>
          </a:prstGeom>
          <a:solidFill>
            <a:schemeClr val="accent3">
              <a:hueOff val="914337"/>
              <a:satOff val="31515"/>
              <a:lumOff val="-3078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2" name="DESING TITLE"/>
          <p:cNvSpPr txBox="1"/>
          <p:nvPr/>
        </p:nvSpPr>
        <p:spPr>
          <a:xfrm>
            <a:off x="1247660" y="2609681"/>
            <a:ext cx="6849110" cy="1578610"/>
          </a:xfrm>
          <a:prstGeom prst="rect">
            <a:avLst/>
          </a:prstGeom>
          <a:ln w="12700">
            <a:miter lim="400000"/>
          </a:ln>
        </p:spPr>
        <p:txBody>
          <a:bodyPr wrap="none" lIns="50800" tIns="50800" rIns="50800" bIns="50800" anchor="ctr">
            <a:spAutoFit/>
          </a:bodyPr>
          <a:lstStyle/>
          <a:p>
            <a:pPr algn="l">
              <a:lnSpc>
                <a:spcPct val="80000"/>
              </a:lnSpc>
              <a:defRPr sz="8000" b="0">
                <a:solidFill>
                  <a:srgbClr val="FFFFFF"/>
                </a:solidFill>
                <a:latin typeface="Helvetica Neue Thin"/>
                <a:ea typeface="Helvetica Neue Thin"/>
                <a:cs typeface="Helvetica Neue Thin"/>
                <a:sym typeface="Helvetica Neue Thin"/>
              </a:defRPr>
            </a:pPr>
            <a:r>
              <a:rPr lang="en-GB" altLang="en-US" sz="4000" b="1">
                <a:solidFill>
                  <a:schemeClr val="bg1"/>
                </a:solidFill>
                <a:latin typeface="Times New Roman" panose="02020603050405020304" charset="0"/>
                <a:cs typeface="Times New Roman" panose="02020603050405020304" charset="0"/>
                <a:sym typeface="+mn-ea"/>
              </a:rPr>
              <a:t>E</a:t>
            </a:r>
            <a:r>
              <a:rPr lang="en-US" sz="4000" b="1">
                <a:solidFill>
                  <a:schemeClr val="bg1"/>
                </a:solidFill>
                <a:latin typeface="Times New Roman" panose="02020603050405020304" charset="0"/>
                <a:cs typeface="Times New Roman" panose="02020603050405020304" charset="0"/>
                <a:sym typeface="+mn-ea"/>
              </a:rPr>
              <a:t>XPECTED ATTENDEES </a:t>
            </a:r>
          </a:p>
          <a:p>
            <a:pPr algn="l">
              <a:lnSpc>
                <a:spcPct val="80000"/>
              </a:lnSpc>
              <a:defRPr sz="8000" b="0">
                <a:solidFill>
                  <a:srgbClr val="FFFFFF"/>
                </a:solidFill>
                <a:latin typeface="Helvetica Neue Thin"/>
                <a:ea typeface="Helvetica Neue Thin"/>
                <a:cs typeface="Helvetica Neue Thin"/>
                <a:sym typeface="Helvetica Neue Thin"/>
              </a:defRPr>
            </a:pPr>
            <a:r>
              <a:rPr lang="en-US" sz="4000" b="1">
                <a:solidFill>
                  <a:schemeClr val="bg1"/>
                </a:solidFill>
                <a:latin typeface="Times New Roman" panose="02020603050405020304" charset="0"/>
                <a:cs typeface="Times New Roman" panose="02020603050405020304" charset="0"/>
                <a:sym typeface="+mn-ea"/>
              </a:rPr>
              <a:t>OF THE </a:t>
            </a:r>
          </a:p>
          <a:p>
            <a:pPr algn="l">
              <a:lnSpc>
                <a:spcPct val="80000"/>
              </a:lnSpc>
              <a:defRPr sz="8000" b="0">
                <a:solidFill>
                  <a:srgbClr val="FFFFFF"/>
                </a:solidFill>
                <a:latin typeface="Helvetica Neue Thin"/>
                <a:ea typeface="Helvetica Neue Thin"/>
                <a:cs typeface="Helvetica Neue Thin"/>
                <a:sym typeface="Helvetica Neue Thin"/>
              </a:defRPr>
            </a:pPr>
            <a:r>
              <a:rPr lang="en-GB" altLang="en-US" sz="4000" b="1">
                <a:solidFill>
                  <a:schemeClr val="bg1"/>
                </a:solidFill>
                <a:latin typeface="Times New Roman" panose="02020603050405020304" charset="0"/>
                <a:cs typeface="Times New Roman" panose="02020603050405020304" charset="0"/>
                <a:sym typeface="+mn-ea"/>
              </a:rPr>
              <a:t>GLOBAL HEALTH SUMMIT</a:t>
            </a:r>
            <a:endParaRPr lang="en-GB" altLang="en-US" sz="4000" b="1">
              <a:solidFill>
                <a:schemeClr val="bg1"/>
              </a:solidFill>
              <a:latin typeface="Times New Roman" panose="02020603050405020304" charset="0"/>
              <a:ea typeface="Helvetica Neue"/>
              <a:cs typeface="Times New Roman" panose="02020603050405020304" charset="0"/>
              <a:sym typeface="+mn-ea"/>
            </a:endParaRPr>
          </a:p>
        </p:txBody>
      </p:sp>
      <p:sp>
        <p:nvSpPr>
          <p:cNvPr id="333" name="Çizgi"/>
          <p:cNvSpPr/>
          <p:nvPr/>
        </p:nvSpPr>
        <p:spPr>
          <a:xfrm>
            <a:off x="1384790" y="4496817"/>
            <a:ext cx="6540052" cy="1"/>
          </a:xfrm>
          <a:prstGeom prst="line">
            <a:avLst/>
          </a:prstGeom>
          <a:ln w="76200">
            <a:solidFill>
              <a:srgbClr val="FFFF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34"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8841994" y="6456448"/>
            <a:ext cx="6700013" cy="1948180"/>
          </a:xfrm>
          <a:prstGeom prst="rect">
            <a:avLst/>
          </a:prstGeom>
          <a:ln w="12700">
            <a:miter lim="400000"/>
          </a:ln>
        </p:spPr>
        <p:txBody>
          <a:bodyPr lIns="50800" tIns="50800" rIns="50800" bIns="50800" anchor="ctr">
            <a:spAutoFit/>
          </a:bodyPr>
          <a:lstStyle>
            <a:lvl1pPr algn="just" defTabSz="457200">
              <a:defRPr sz="3200" b="0"/>
            </a:lvl1pPr>
          </a:lstStyle>
          <a:p>
            <a:r>
              <a:rPr lang="en-GB" sz="4000" b="1">
                <a:latin typeface="Times New Roman" panose="02020603050405020304" charset="0"/>
                <a:cs typeface="Times New Roman" panose="02020603050405020304" charset="0"/>
              </a:rPr>
              <a:t>WEST AFRICAN PHARMACEUTICAL STUDENTS</a:t>
            </a:r>
          </a:p>
        </p:txBody>
      </p:sp>
      <p:sp>
        <p:nvSpPr>
          <p:cNvPr id="335"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17065060" y="6764423"/>
            <a:ext cx="6700013" cy="1332230"/>
          </a:xfrm>
          <a:prstGeom prst="rect">
            <a:avLst/>
          </a:prstGeom>
          <a:ln w="12700">
            <a:miter lim="400000"/>
          </a:ln>
        </p:spPr>
        <p:txBody>
          <a:bodyPr lIns="50800" tIns="50800" rIns="50800" bIns="50800" anchor="ctr">
            <a:spAutoFit/>
          </a:bodyPr>
          <a:lstStyle>
            <a:lvl1pPr algn="just" defTabSz="457200">
              <a:defRPr sz="3200" b="0"/>
            </a:lvl1pPr>
          </a:lstStyle>
          <a:p>
            <a:r>
              <a:rPr lang="en-GB" sz="4000" b="1">
                <a:latin typeface="Times New Roman" panose="02020603050405020304" charset="0"/>
                <a:cs typeface="Times New Roman" panose="02020603050405020304" charset="0"/>
              </a:rPr>
              <a:t>DELEGATES FROM OUTSIDE AFRICA</a:t>
            </a:r>
          </a:p>
        </p:txBody>
      </p:sp>
      <p:sp>
        <p:nvSpPr>
          <p:cNvPr id="336"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17065060" y="3126377"/>
            <a:ext cx="6700013" cy="1948180"/>
          </a:xfrm>
          <a:prstGeom prst="rect">
            <a:avLst/>
          </a:prstGeom>
          <a:ln w="12700">
            <a:miter lim="400000"/>
          </a:ln>
        </p:spPr>
        <p:txBody>
          <a:bodyPr lIns="50800" tIns="50800" rIns="50800" bIns="50800" anchor="ctr">
            <a:spAutoFit/>
          </a:bodyPr>
          <a:lstStyle>
            <a:lvl1pPr algn="just" defTabSz="457200">
              <a:defRPr sz="3200" b="0"/>
            </a:lvl1pPr>
          </a:lstStyle>
          <a:p>
            <a:r>
              <a:rPr lang="en-GB" sz="4000" b="1">
                <a:latin typeface="Times New Roman" panose="02020603050405020304" charset="0"/>
                <a:cs typeface="Times New Roman" panose="02020603050405020304" charset="0"/>
              </a:rPr>
              <a:t>PHARMACISTS ACROSS THE 36 STATES OF NIGERIA</a:t>
            </a:r>
          </a:p>
        </p:txBody>
      </p:sp>
      <p:sp>
        <p:nvSpPr>
          <p:cNvPr id="337"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8841994" y="3126377"/>
            <a:ext cx="6700013" cy="1948180"/>
          </a:xfrm>
          <a:prstGeom prst="rect">
            <a:avLst/>
          </a:prstGeom>
          <a:ln w="12700">
            <a:miter lim="400000"/>
          </a:ln>
        </p:spPr>
        <p:txBody>
          <a:bodyPr lIns="50800" tIns="50800" rIns="50800" bIns="50800" anchor="ctr">
            <a:spAutoFit/>
          </a:bodyPr>
          <a:lstStyle>
            <a:lvl1pPr algn="just" defTabSz="457200">
              <a:defRPr sz="3200" b="0"/>
            </a:lvl1pPr>
          </a:lstStyle>
          <a:p>
            <a:r>
              <a:rPr lang="en-GB" sz="4000" b="1">
                <a:latin typeface="Times New Roman" panose="02020603050405020304" charset="0"/>
                <a:cs typeface="Times New Roman" panose="02020603050405020304" charset="0"/>
              </a:rPr>
              <a:t>DELEGATES FROM ALL 33 UNIVERSITIES OFFERING PHARMACY IN NIGERIA</a:t>
            </a:r>
          </a:p>
        </p:txBody>
      </p:sp>
      <p:grpSp>
        <p:nvGrpSpPr>
          <p:cNvPr id="344" name="Grup"/>
          <p:cNvGrpSpPr/>
          <p:nvPr/>
        </p:nvGrpSpPr>
        <p:grpSpPr>
          <a:xfrm>
            <a:off x="19089005" y="12033808"/>
            <a:ext cx="5000205" cy="1304030"/>
            <a:chOff x="0" y="0"/>
            <a:chExt cx="5000204" cy="1304028"/>
          </a:xfrm>
        </p:grpSpPr>
        <p:sp>
          <p:nvSpPr>
            <p:cNvPr id="342"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43"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5"/>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grpSp>
        <p:nvGrpSpPr>
          <p:cNvPr id="370" name="Grup"/>
          <p:cNvGrpSpPr/>
          <p:nvPr/>
        </p:nvGrpSpPr>
        <p:grpSpPr>
          <a:xfrm>
            <a:off x="1310640" y="8918575"/>
            <a:ext cx="4472305" cy="4275455"/>
            <a:chOff x="0" y="0"/>
            <a:chExt cx="3971976" cy="3971976"/>
          </a:xfrm>
        </p:grpSpPr>
        <p:graphicFrame>
          <p:nvGraphicFramePr>
            <p:cNvPr id="368" name="2B Pasta Grafiği"/>
            <p:cNvGraphicFramePr/>
            <p:nvPr/>
          </p:nvGraphicFramePr>
          <p:xfrm>
            <a:off x="0" y="0"/>
            <a:ext cx="3971977" cy="3971977"/>
          </p:xfrm>
          <a:graphic>
            <a:graphicData uri="http://schemas.openxmlformats.org/drawingml/2006/chart">
              <c:chart xmlns:c="http://schemas.openxmlformats.org/drawingml/2006/chart" xmlns:r="http://schemas.openxmlformats.org/officeDocument/2006/relationships" r:id="rId2"/>
            </a:graphicData>
          </a:graphic>
        </p:graphicFrame>
        <p:sp>
          <p:nvSpPr>
            <p:cNvPr id="369" name="1"/>
            <p:cNvSpPr/>
            <p:nvPr/>
          </p:nvSpPr>
          <p:spPr>
            <a:xfrm>
              <a:off x="368268" y="368268"/>
              <a:ext cx="3235441" cy="3235441"/>
            </a:xfrm>
            <a:prstGeom prst="ellipse">
              <a:avLst/>
            </a:prstGeom>
            <a:solidFill>
              <a:srgbClr val="FFFFFF"/>
            </a:solidFill>
            <a:ln w="12700" cap="flat">
              <a:noFill/>
              <a:miter lim="400000"/>
            </a:ln>
            <a:effectLst/>
          </p:spPr>
          <p:txBody>
            <a:bodyPr wrap="square" lIns="0" tIns="0" rIns="0" bIns="0" numCol="1" anchor="ctr">
              <a:noAutofit/>
            </a:bodyPr>
            <a:lstStyle>
              <a:lvl1pPr>
                <a:defRPr sz="10000" b="0">
                  <a:latin typeface="+mn-lt"/>
                  <a:ea typeface="+mn-ea"/>
                  <a:cs typeface="+mn-cs"/>
                  <a:sym typeface="Helvetica Neue Medium"/>
                </a:defRPr>
              </a:lvl1pPr>
            </a:lstStyle>
            <a:p>
              <a:r>
                <a:rPr lang="en-GB" sz="3000">
                  <a:latin typeface="Times New Roman" panose="02020603050405020304" charset="0"/>
                  <a:cs typeface="Times New Roman" panose="02020603050405020304" charset="0"/>
                </a:rPr>
                <a:t>1,500 PHYSICAL ATTENDANCE </a:t>
              </a:r>
            </a:p>
          </p:txBody>
        </p:sp>
      </p:grpSp>
      <p:grpSp>
        <p:nvGrpSpPr>
          <p:cNvPr id="5" name="Grup"/>
          <p:cNvGrpSpPr/>
          <p:nvPr/>
        </p:nvGrpSpPr>
        <p:grpSpPr>
          <a:xfrm>
            <a:off x="6029960" y="8916670"/>
            <a:ext cx="4481830" cy="4332605"/>
            <a:chOff x="0" y="0"/>
            <a:chExt cx="3971976" cy="3971976"/>
          </a:xfrm>
        </p:grpSpPr>
        <p:graphicFrame>
          <p:nvGraphicFramePr>
            <p:cNvPr id="6" name="2B Pasta Grafiği"/>
            <p:cNvGraphicFramePr/>
            <p:nvPr/>
          </p:nvGraphicFramePr>
          <p:xfrm>
            <a:off x="0" y="0"/>
            <a:ext cx="3971977" cy="3971977"/>
          </p:xfrm>
          <a:graphic>
            <a:graphicData uri="http://schemas.openxmlformats.org/drawingml/2006/chart">
              <c:chart xmlns:c="http://schemas.openxmlformats.org/drawingml/2006/chart" xmlns:r="http://schemas.openxmlformats.org/officeDocument/2006/relationships" r:id="rId3"/>
            </a:graphicData>
          </a:graphic>
        </p:graphicFrame>
        <p:sp>
          <p:nvSpPr>
            <p:cNvPr id="7" name="1"/>
            <p:cNvSpPr/>
            <p:nvPr/>
          </p:nvSpPr>
          <p:spPr>
            <a:xfrm>
              <a:off x="368268" y="368268"/>
              <a:ext cx="3235441" cy="3235441"/>
            </a:xfrm>
            <a:prstGeom prst="ellipse">
              <a:avLst/>
            </a:prstGeom>
            <a:solidFill>
              <a:srgbClr val="FFFFFF"/>
            </a:solidFill>
            <a:ln w="12700" cap="flat">
              <a:noFill/>
              <a:miter lim="400000"/>
            </a:ln>
            <a:effectLst/>
          </p:spPr>
          <p:txBody>
            <a:bodyPr wrap="square" lIns="0" tIns="0" rIns="0" bIns="0" numCol="1" anchor="ctr">
              <a:noAutofit/>
            </a:bodyPr>
            <a:lstStyle>
              <a:lvl1pPr>
                <a:defRPr sz="10000" b="0">
                  <a:latin typeface="+mn-lt"/>
                  <a:ea typeface="+mn-ea"/>
                  <a:cs typeface="+mn-cs"/>
                  <a:sym typeface="Helvetica Neue Medium"/>
                </a:defRPr>
              </a:lvl1pPr>
            </a:lstStyle>
            <a:p>
              <a:r>
                <a:rPr lang="en-GB" sz="3000">
                  <a:latin typeface="Times New Roman" panose="02020603050405020304" charset="0"/>
                  <a:cs typeface="Times New Roman" panose="02020603050405020304" charset="0"/>
                </a:rPr>
                <a:t>2,000 VIRTUAL ATTENDANCE </a:t>
              </a:r>
            </a:p>
          </p:txBody>
        </p:sp>
      </p:grpSp>
      <p:sp>
        <p:nvSpPr>
          <p:cNvPr id="10" name="1"/>
          <p:cNvSpPr/>
          <p:nvPr/>
        </p:nvSpPr>
        <p:spPr>
          <a:xfrm>
            <a:off x="10658475" y="9406255"/>
            <a:ext cx="3615055" cy="3435350"/>
          </a:xfrm>
          <a:prstGeom prst="ellipse">
            <a:avLst/>
          </a:prstGeom>
          <a:solidFill>
            <a:srgbClr val="FFFFFF"/>
          </a:solidFill>
          <a:ln w="12700" cap="flat">
            <a:noFill/>
            <a:miter lim="400000"/>
          </a:ln>
          <a:effectLst/>
        </p:spPr>
        <p:txBody>
          <a:bodyPr wrap="square" lIns="0" tIns="0" rIns="0" bIns="0" numCol="1" anchor="ctr">
            <a:noAutofit/>
          </a:bodyPr>
          <a:lstStyle>
            <a:lvl1pPr>
              <a:defRPr sz="10000" b="0">
                <a:latin typeface="+mn-lt"/>
                <a:ea typeface="+mn-ea"/>
                <a:cs typeface="+mn-cs"/>
                <a:sym typeface="Helvetica Neue Medium"/>
              </a:defRPr>
            </a:lvl1pPr>
          </a:lstStyle>
          <a:p>
            <a:endParaRPr lang="en-GB" sz="3000">
              <a:latin typeface="Times New Roman" panose="02020603050405020304" charset="0"/>
              <a:cs typeface="Times New Roman" panose="02020603050405020304" charset="0"/>
            </a:endParaRPr>
          </a:p>
        </p:txBody>
      </p:sp>
      <p:grpSp>
        <p:nvGrpSpPr>
          <p:cNvPr id="11" name="Grup"/>
          <p:cNvGrpSpPr/>
          <p:nvPr/>
        </p:nvGrpSpPr>
        <p:grpSpPr>
          <a:xfrm>
            <a:off x="10841990" y="8832215"/>
            <a:ext cx="4481830" cy="4332605"/>
            <a:chOff x="0" y="0"/>
            <a:chExt cx="3971976" cy="3971976"/>
          </a:xfrm>
        </p:grpSpPr>
        <p:graphicFrame>
          <p:nvGraphicFramePr>
            <p:cNvPr id="12" name="2B Pasta Grafiği"/>
            <p:cNvGraphicFramePr/>
            <p:nvPr/>
          </p:nvGraphicFramePr>
          <p:xfrm>
            <a:off x="0" y="0"/>
            <a:ext cx="3971977" cy="3971977"/>
          </p:xfrm>
          <a:graphic>
            <a:graphicData uri="http://schemas.openxmlformats.org/drawingml/2006/chart">
              <c:chart xmlns:c="http://schemas.openxmlformats.org/drawingml/2006/chart" xmlns:r="http://schemas.openxmlformats.org/officeDocument/2006/relationships" r:id="rId4"/>
            </a:graphicData>
          </a:graphic>
        </p:graphicFrame>
        <p:sp>
          <p:nvSpPr>
            <p:cNvPr id="13" name="1"/>
            <p:cNvSpPr/>
            <p:nvPr/>
          </p:nvSpPr>
          <p:spPr>
            <a:xfrm>
              <a:off x="368268" y="368268"/>
              <a:ext cx="3235441" cy="3235441"/>
            </a:xfrm>
            <a:prstGeom prst="ellipse">
              <a:avLst/>
            </a:prstGeom>
            <a:solidFill>
              <a:srgbClr val="FFFFFF"/>
            </a:solidFill>
            <a:ln w="12700" cap="flat">
              <a:noFill/>
              <a:miter lim="400000"/>
            </a:ln>
            <a:effectLst/>
          </p:spPr>
          <p:txBody>
            <a:bodyPr wrap="square" lIns="0" tIns="0" rIns="0" bIns="0" numCol="1" anchor="ctr">
              <a:noAutofit/>
            </a:bodyPr>
            <a:lstStyle>
              <a:lvl1pPr>
                <a:defRPr sz="10000" b="0">
                  <a:latin typeface="+mn-lt"/>
                  <a:ea typeface="+mn-ea"/>
                  <a:cs typeface="+mn-cs"/>
                  <a:sym typeface="Helvetica Neue Medium"/>
                </a:defRPr>
              </a:lvl1pPr>
            </a:lstStyle>
            <a:p>
              <a:r>
                <a:rPr lang="en-GB" sz="3000">
                  <a:latin typeface="Times New Roman" panose="02020603050405020304" charset="0"/>
                  <a:cs typeface="Times New Roman" panose="02020603050405020304" charset="0"/>
                  <a:sym typeface="+mn-ea"/>
                </a:rPr>
                <a:t>10 MILLION SOCIAL MEDIA REACH</a:t>
              </a:r>
              <a:endParaRPr lang="en-GB" sz="3000">
                <a:latin typeface="Times New Roman" panose="02020603050405020304" charset="0"/>
                <a:cs typeface="Times New Roman" panose="0202060305040502030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Çizgi"/>
          <p:cNvSpPr/>
          <p:nvPr/>
        </p:nvSpPr>
        <p:spPr>
          <a:xfrm>
            <a:off x="-194163" y="5739914"/>
            <a:ext cx="24772326"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370" name="Grup"/>
          <p:cNvGrpSpPr/>
          <p:nvPr/>
        </p:nvGrpSpPr>
        <p:grpSpPr>
          <a:xfrm>
            <a:off x="356847" y="3753926"/>
            <a:ext cx="3971978" cy="3971978"/>
            <a:chOff x="0" y="0"/>
            <a:chExt cx="3971976" cy="3971976"/>
          </a:xfrm>
        </p:grpSpPr>
        <p:graphicFrame>
          <p:nvGraphicFramePr>
            <p:cNvPr id="368" name="2B Pasta Grafiği"/>
            <p:cNvGraphicFramePr/>
            <p:nvPr/>
          </p:nvGraphicFramePr>
          <p:xfrm>
            <a:off x="0" y="0"/>
            <a:ext cx="3971977" cy="3971977"/>
          </p:xfrm>
          <a:graphic>
            <a:graphicData uri="http://schemas.openxmlformats.org/drawingml/2006/chart">
              <c:chart xmlns:c="http://schemas.openxmlformats.org/drawingml/2006/chart" xmlns:r="http://schemas.openxmlformats.org/officeDocument/2006/relationships" r:id="rId2"/>
            </a:graphicData>
          </a:graphic>
        </p:graphicFrame>
        <p:sp>
          <p:nvSpPr>
            <p:cNvPr id="369" name="1"/>
            <p:cNvSpPr/>
            <p:nvPr/>
          </p:nvSpPr>
          <p:spPr>
            <a:xfrm>
              <a:off x="368268" y="368268"/>
              <a:ext cx="3235441" cy="3235441"/>
            </a:xfrm>
            <a:prstGeom prst="ellipse">
              <a:avLst/>
            </a:prstGeom>
            <a:solidFill>
              <a:srgbClr val="FFFFFF"/>
            </a:solidFill>
            <a:ln w="12700" cap="flat">
              <a:noFill/>
              <a:miter lim="400000"/>
            </a:ln>
            <a:effectLst/>
          </p:spPr>
          <p:txBody>
            <a:bodyPr wrap="square" lIns="0" tIns="0" rIns="0" bIns="0" numCol="1" anchor="ctr">
              <a:noAutofit/>
            </a:bodyPr>
            <a:lstStyle>
              <a:lvl1pPr>
                <a:defRPr sz="10000" b="0">
                  <a:latin typeface="+mn-lt"/>
                  <a:ea typeface="+mn-ea"/>
                  <a:cs typeface="+mn-cs"/>
                  <a:sym typeface="Helvetica Neue Medium"/>
                </a:defRPr>
              </a:lvl1pPr>
            </a:lstStyle>
            <a:p>
              <a:r>
                <a:t>1</a:t>
              </a:r>
            </a:p>
          </p:txBody>
        </p:sp>
      </p:grpSp>
      <p:grpSp>
        <p:nvGrpSpPr>
          <p:cNvPr id="373" name="Grup"/>
          <p:cNvGrpSpPr/>
          <p:nvPr/>
        </p:nvGrpSpPr>
        <p:grpSpPr>
          <a:xfrm>
            <a:off x="5535693" y="3753926"/>
            <a:ext cx="3971978" cy="3971978"/>
            <a:chOff x="0" y="0"/>
            <a:chExt cx="3971976" cy="3971976"/>
          </a:xfrm>
        </p:grpSpPr>
        <p:graphicFrame>
          <p:nvGraphicFramePr>
            <p:cNvPr id="371" name="2B Pasta Grafiği"/>
            <p:cNvGraphicFramePr/>
            <p:nvPr/>
          </p:nvGraphicFramePr>
          <p:xfrm>
            <a:off x="0" y="0"/>
            <a:ext cx="3971977" cy="3971977"/>
          </p:xfrm>
          <a:graphic>
            <a:graphicData uri="http://schemas.openxmlformats.org/drawingml/2006/chart">
              <c:chart xmlns:c="http://schemas.openxmlformats.org/drawingml/2006/chart" xmlns:r="http://schemas.openxmlformats.org/officeDocument/2006/relationships" r:id="rId3"/>
            </a:graphicData>
          </a:graphic>
        </p:graphicFrame>
        <p:sp>
          <p:nvSpPr>
            <p:cNvPr id="372" name="2"/>
            <p:cNvSpPr/>
            <p:nvPr/>
          </p:nvSpPr>
          <p:spPr>
            <a:xfrm>
              <a:off x="368268" y="368268"/>
              <a:ext cx="3235441" cy="3235441"/>
            </a:xfrm>
            <a:prstGeom prst="ellipse">
              <a:avLst/>
            </a:prstGeom>
            <a:solidFill>
              <a:srgbClr val="FFFFFF"/>
            </a:solidFill>
            <a:ln w="12700" cap="flat">
              <a:noFill/>
              <a:miter lim="400000"/>
            </a:ln>
            <a:effectLst/>
          </p:spPr>
          <p:txBody>
            <a:bodyPr wrap="square" lIns="0" tIns="0" rIns="0" bIns="0" numCol="1" anchor="ctr">
              <a:noAutofit/>
            </a:bodyPr>
            <a:lstStyle>
              <a:lvl1pPr>
                <a:defRPr sz="10000" b="0">
                  <a:latin typeface="+mn-lt"/>
                  <a:ea typeface="+mn-ea"/>
                  <a:cs typeface="+mn-cs"/>
                  <a:sym typeface="Helvetica Neue Medium"/>
                </a:defRPr>
              </a:lvl1pPr>
            </a:lstStyle>
            <a:p>
              <a:r>
                <a:t>2</a:t>
              </a:r>
            </a:p>
          </p:txBody>
        </p:sp>
      </p:grpSp>
      <p:grpSp>
        <p:nvGrpSpPr>
          <p:cNvPr id="376" name="Grup"/>
          <p:cNvGrpSpPr/>
          <p:nvPr/>
        </p:nvGrpSpPr>
        <p:grpSpPr>
          <a:xfrm>
            <a:off x="10212253" y="3753926"/>
            <a:ext cx="3971978" cy="3971978"/>
            <a:chOff x="0" y="0"/>
            <a:chExt cx="3971976" cy="3971976"/>
          </a:xfrm>
        </p:grpSpPr>
        <p:graphicFrame>
          <p:nvGraphicFramePr>
            <p:cNvPr id="374" name="2B Pasta Grafiği"/>
            <p:cNvGraphicFramePr/>
            <p:nvPr/>
          </p:nvGraphicFramePr>
          <p:xfrm>
            <a:off x="0" y="0"/>
            <a:ext cx="3971977" cy="3971977"/>
          </p:xfrm>
          <a:graphic>
            <a:graphicData uri="http://schemas.openxmlformats.org/drawingml/2006/chart">
              <c:chart xmlns:c="http://schemas.openxmlformats.org/drawingml/2006/chart" xmlns:r="http://schemas.openxmlformats.org/officeDocument/2006/relationships" r:id="rId4"/>
            </a:graphicData>
          </a:graphic>
        </p:graphicFrame>
        <p:sp>
          <p:nvSpPr>
            <p:cNvPr id="375" name="3"/>
            <p:cNvSpPr/>
            <p:nvPr/>
          </p:nvSpPr>
          <p:spPr>
            <a:xfrm>
              <a:off x="368268" y="368268"/>
              <a:ext cx="3235441" cy="3235441"/>
            </a:xfrm>
            <a:prstGeom prst="ellipse">
              <a:avLst/>
            </a:prstGeom>
            <a:solidFill>
              <a:srgbClr val="FFFFFF"/>
            </a:solidFill>
            <a:ln w="12700" cap="flat">
              <a:noFill/>
              <a:miter lim="400000"/>
            </a:ln>
            <a:effectLst/>
          </p:spPr>
          <p:txBody>
            <a:bodyPr wrap="square" lIns="0" tIns="0" rIns="0" bIns="0" numCol="1" anchor="ctr">
              <a:noAutofit/>
            </a:bodyPr>
            <a:lstStyle>
              <a:lvl1pPr>
                <a:defRPr sz="10000" b="0">
                  <a:latin typeface="+mn-lt"/>
                  <a:ea typeface="+mn-ea"/>
                  <a:cs typeface="+mn-cs"/>
                  <a:sym typeface="Helvetica Neue Medium"/>
                </a:defRPr>
              </a:lvl1pPr>
            </a:lstStyle>
            <a:p>
              <a:r>
                <a:t>3</a:t>
              </a:r>
            </a:p>
          </p:txBody>
        </p:sp>
      </p:grpSp>
      <p:grpSp>
        <p:nvGrpSpPr>
          <p:cNvPr id="379" name="Grup"/>
          <p:cNvGrpSpPr/>
          <p:nvPr/>
        </p:nvGrpSpPr>
        <p:grpSpPr>
          <a:xfrm>
            <a:off x="14960570" y="3753926"/>
            <a:ext cx="3971978" cy="3971978"/>
            <a:chOff x="0" y="0"/>
            <a:chExt cx="3971976" cy="3971976"/>
          </a:xfrm>
        </p:grpSpPr>
        <p:graphicFrame>
          <p:nvGraphicFramePr>
            <p:cNvPr id="377" name="2B Pasta Grafiği"/>
            <p:cNvGraphicFramePr/>
            <p:nvPr/>
          </p:nvGraphicFramePr>
          <p:xfrm>
            <a:off x="0" y="0"/>
            <a:ext cx="3971977" cy="3971977"/>
          </p:xfrm>
          <a:graphic>
            <a:graphicData uri="http://schemas.openxmlformats.org/drawingml/2006/chart">
              <c:chart xmlns:c="http://schemas.openxmlformats.org/drawingml/2006/chart" xmlns:r="http://schemas.openxmlformats.org/officeDocument/2006/relationships" r:id="rId5"/>
            </a:graphicData>
          </a:graphic>
        </p:graphicFrame>
        <p:sp>
          <p:nvSpPr>
            <p:cNvPr id="378" name="4"/>
            <p:cNvSpPr/>
            <p:nvPr/>
          </p:nvSpPr>
          <p:spPr>
            <a:xfrm>
              <a:off x="368268" y="368268"/>
              <a:ext cx="3235441" cy="3235441"/>
            </a:xfrm>
            <a:prstGeom prst="ellipse">
              <a:avLst/>
            </a:prstGeom>
            <a:solidFill>
              <a:srgbClr val="FFFFFF"/>
            </a:solidFill>
            <a:ln w="12700" cap="flat">
              <a:noFill/>
              <a:miter lim="400000"/>
            </a:ln>
            <a:effectLst/>
          </p:spPr>
          <p:txBody>
            <a:bodyPr wrap="square" lIns="0" tIns="0" rIns="0" bIns="0" numCol="1" anchor="ctr">
              <a:noAutofit/>
            </a:bodyPr>
            <a:lstStyle>
              <a:lvl1pPr>
                <a:defRPr sz="10000" b="0">
                  <a:latin typeface="+mn-lt"/>
                  <a:ea typeface="+mn-ea"/>
                  <a:cs typeface="+mn-cs"/>
                  <a:sym typeface="Helvetica Neue Medium"/>
                </a:defRPr>
              </a:lvl1pPr>
            </a:lstStyle>
            <a:p>
              <a:r>
                <a:t>4</a:t>
              </a:r>
            </a:p>
          </p:txBody>
        </p:sp>
      </p:grpSp>
      <p:sp>
        <p:nvSpPr>
          <p:cNvPr id="380" name="TITLE 1"/>
          <p:cNvSpPr txBox="1"/>
          <p:nvPr/>
        </p:nvSpPr>
        <p:spPr>
          <a:xfrm>
            <a:off x="928287" y="7953219"/>
            <a:ext cx="2972608" cy="716915"/>
          </a:xfrm>
          <a:prstGeom prst="rect">
            <a:avLst/>
          </a:prstGeom>
          <a:ln w="12700">
            <a:miter lim="400000"/>
          </a:ln>
        </p:spPr>
        <p:txBody>
          <a:bodyPr lIns="50800" tIns="50800" rIns="50800" bIns="50800" anchor="ctr">
            <a:spAutoFit/>
          </a:bodyPr>
          <a:lstStyle>
            <a:lvl1pPr defTabSz="457200">
              <a:defRPr sz="4000" b="0">
                <a:latin typeface="+mn-lt"/>
                <a:ea typeface="+mn-ea"/>
                <a:cs typeface="+mn-cs"/>
                <a:sym typeface="Helvetica Neue Medium"/>
              </a:defRPr>
            </a:lvl1pPr>
          </a:lstStyle>
          <a:p>
            <a:r>
              <a:rPr lang="en-GB"/>
              <a:t>OAU</a:t>
            </a:r>
          </a:p>
        </p:txBody>
      </p:sp>
      <p:sp>
        <p:nvSpPr>
          <p:cNvPr id="381" name="TITLE 2"/>
          <p:cNvSpPr txBox="1"/>
          <p:nvPr/>
        </p:nvSpPr>
        <p:spPr>
          <a:xfrm>
            <a:off x="6035378" y="7953219"/>
            <a:ext cx="2972608" cy="716915"/>
          </a:xfrm>
          <a:prstGeom prst="rect">
            <a:avLst/>
          </a:prstGeom>
          <a:ln w="12700">
            <a:miter lim="400000"/>
          </a:ln>
        </p:spPr>
        <p:txBody>
          <a:bodyPr lIns="50800" tIns="50800" rIns="50800" bIns="50800" anchor="ctr">
            <a:spAutoFit/>
          </a:bodyPr>
          <a:lstStyle>
            <a:lvl1pPr defTabSz="457200">
              <a:defRPr sz="4000" b="0">
                <a:latin typeface="+mn-lt"/>
                <a:ea typeface="+mn-ea"/>
                <a:cs typeface="+mn-cs"/>
                <a:sym typeface="Helvetica Neue Medium"/>
              </a:defRPr>
            </a:lvl1pPr>
          </a:lstStyle>
          <a:p>
            <a:r>
              <a:rPr lang="en-GB"/>
              <a:t>OOU</a:t>
            </a:r>
          </a:p>
        </p:txBody>
      </p:sp>
      <p:sp>
        <p:nvSpPr>
          <p:cNvPr id="382" name="TITLE 3"/>
          <p:cNvSpPr txBox="1"/>
          <p:nvPr/>
        </p:nvSpPr>
        <p:spPr>
          <a:xfrm>
            <a:off x="10711939" y="7953219"/>
            <a:ext cx="2972608" cy="716915"/>
          </a:xfrm>
          <a:prstGeom prst="rect">
            <a:avLst/>
          </a:prstGeom>
          <a:ln w="12700">
            <a:miter lim="400000"/>
          </a:ln>
        </p:spPr>
        <p:txBody>
          <a:bodyPr lIns="50800" tIns="50800" rIns="50800" bIns="50800" anchor="ctr">
            <a:spAutoFit/>
          </a:bodyPr>
          <a:lstStyle>
            <a:lvl1pPr defTabSz="457200">
              <a:defRPr sz="4000" b="0">
                <a:latin typeface="+mn-lt"/>
                <a:ea typeface="+mn-ea"/>
                <a:cs typeface="+mn-cs"/>
                <a:sym typeface="Helvetica Neue Medium"/>
              </a:defRPr>
            </a:lvl1pPr>
          </a:lstStyle>
          <a:p>
            <a:r>
              <a:rPr lang="en-GB"/>
              <a:t>UDUS</a:t>
            </a:r>
          </a:p>
        </p:txBody>
      </p:sp>
      <p:sp>
        <p:nvSpPr>
          <p:cNvPr id="383" name="TITLE 4"/>
          <p:cNvSpPr txBox="1"/>
          <p:nvPr/>
        </p:nvSpPr>
        <p:spPr>
          <a:xfrm>
            <a:off x="15460255" y="7953219"/>
            <a:ext cx="2972607" cy="716915"/>
          </a:xfrm>
          <a:prstGeom prst="rect">
            <a:avLst/>
          </a:prstGeom>
          <a:ln w="12700">
            <a:miter lim="400000"/>
          </a:ln>
        </p:spPr>
        <p:txBody>
          <a:bodyPr lIns="50800" tIns="50800" rIns="50800" bIns="50800" anchor="ctr">
            <a:spAutoFit/>
          </a:bodyPr>
          <a:lstStyle>
            <a:lvl1pPr defTabSz="457200">
              <a:defRPr sz="4000" b="0">
                <a:latin typeface="+mn-lt"/>
                <a:ea typeface="+mn-ea"/>
                <a:cs typeface="+mn-cs"/>
                <a:sym typeface="Helvetica Neue Medium"/>
              </a:defRPr>
            </a:lvl1pPr>
          </a:lstStyle>
          <a:p>
            <a:r>
              <a:rPr lang="en-GB"/>
              <a:t>UNIPORT</a:t>
            </a:r>
          </a:p>
        </p:txBody>
      </p:sp>
      <p:sp>
        <p:nvSpPr>
          <p:cNvPr id="384" name="Lorem ipsum dolor sit amet, consectetur adipiscing elit, sed do eiusmod tempor incididunt ut labore et dolore magna aliqua. Ut"/>
          <p:cNvSpPr txBox="1"/>
          <p:nvPr/>
        </p:nvSpPr>
        <p:spPr>
          <a:xfrm>
            <a:off x="642564" y="9416272"/>
            <a:ext cx="4548624" cy="1948180"/>
          </a:xfrm>
          <a:prstGeom prst="rect">
            <a:avLst/>
          </a:prstGeom>
          <a:ln w="12700">
            <a:miter lim="400000"/>
          </a:ln>
        </p:spPr>
        <p:txBody>
          <a:bodyPr lIns="50800" tIns="50800" rIns="50800" bIns="50800" anchor="ctr">
            <a:spAutoFit/>
          </a:bodyPr>
          <a:lstStyle>
            <a:lvl1pPr defTabSz="457200">
              <a:defRPr sz="3200" b="0"/>
            </a:lvl1pPr>
          </a:lstStyle>
          <a:p>
            <a:r>
              <a:rPr lang="en-US" sz="4000">
                <a:latin typeface="Times New Roman" panose="02020603050405020304" charset="0"/>
                <a:cs typeface="Times New Roman" panose="02020603050405020304" charset="0"/>
                <a:sym typeface="+mn-ea"/>
              </a:rPr>
              <a:t>1</a:t>
            </a:r>
            <a:r>
              <a:rPr lang="en-GB" altLang="en-US" sz="4000">
                <a:latin typeface="Times New Roman" panose="02020603050405020304" charset="0"/>
                <a:cs typeface="Times New Roman" panose="02020603050405020304" charset="0"/>
                <a:sym typeface="+mn-ea"/>
              </a:rPr>
              <a:t>st</a:t>
            </a:r>
            <a:r>
              <a:rPr lang="en-US" sz="4000">
                <a:latin typeface="Times New Roman" panose="02020603050405020304" charset="0"/>
                <a:cs typeface="Times New Roman" panose="02020603050405020304" charset="0"/>
                <a:sym typeface="+mn-ea"/>
              </a:rPr>
              <a:t> Pharmaceutical Symposium in OAU, Osun State</a:t>
            </a:r>
            <a:r>
              <a:rPr lang="en-GB" altLang="en-US" sz="4000">
                <a:latin typeface="Times New Roman" panose="02020603050405020304" charset="0"/>
                <a:cs typeface="Times New Roman" panose="02020603050405020304" charset="0"/>
                <a:sym typeface="+mn-ea"/>
              </a:rPr>
              <a:t> </a:t>
            </a:r>
            <a:r>
              <a:rPr lang="en-US" sz="4000">
                <a:latin typeface="Times New Roman" panose="02020603050405020304" charset="0"/>
                <a:cs typeface="Times New Roman" panose="02020603050405020304" charset="0"/>
                <a:sym typeface="+mn-ea"/>
              </a:rPr>
              <a:t>- 2017</a:t>
            </a:r>
            <a:endParaRPr sz="4000">
              <a:latin typeface="Times New Roman" panose="02020603050405020304" charset="0"/>
              <a:cs typeface="Times New Roman" panose="02020603050405020304" charset="0"/>
            </a:endParaRPr>
          </a:p>
        </p:txBody>
      </p:sp>
      <p:sp>
        <p:nvSpPr>
          <p:cNvPr id="385" name="Lorem ipsum dolor sit amet, consectetur adipiscing elit, sed do eiusmod tempor incididunt ut labore et dolore magna aliqua. Ut"/>
          <p:cNvSpPr txBox="1"/>
          <p:nvPr/>
        </p:nvSpPr>
        <p:spPr>
          <a:xfrm>
            <a:off x="5247370" y="9416272"/>
            <a:ext cx="4548624" cy="1948180"/>
          </a:xfrm>
          <a:prstGeom prst="rect">
            <a:avLst/>
          </a:prstGeom>
          <a:ln w="12700">
            <a:miter lim="400000"/>
          </a:ln>
        </p:spPr>
        <p:txBody>
          <a:bodyPr lIns="50800" tIns="50800" rIns="50800" bIns="50800" anchor="ctr">
            <a:spAutoFit/>
          </a:bodyPr>
          <a:lstStyle>
            <a:lvl1pPr defTabSz="457200">
              <a:defRPr sz="3200" b="0"/>
            </a:lvl1pPr>
          </a:lstStyle>
          <a:p>
            <a:r>
              <a:rPr lang="en-US" sz="4000">
                <a:latin typeface="Times New Roman" panose="02020603050405020304" charset="0"/>
                <a:cs typeface="Times New Roman" panose="02020603050405020304" charset="0"/>
                <a:sym typeface="+mn-ea"/>
              </a:rPr>
              <a:t>2nd Pharmaceutical Symposium in OOU,</a:t>
            </a:r>
            <a:r>
              <a:rPr lang="en-GB" altLang="en-US" sz="4000">
                <a:latin typeface="Times New Roman" panose="02020603050405020304" charset="0"/>
                <a:cs typeface="Times New Roman" panose="02020603050405020304" charset="0"/>
                <a:sym typeface="+mn-ea"/>
              </a:rPr>
              <a:t> </a:t>
            </a:r>
            <a:r>
              <a:rPr lang="en-US" sz="4000">
                <a:latin typeface="Times New Roman" panose="02020603050405020304" charset="0"/>
                <a:cs typeface="Times New Roman" panose="02020603050405020304" charset="0"/>
                <a:sym typeface="+mn-ea"/>
              </a:rPr>
              <a:t>Ogun State</a:t>
            </a:r>
            <a:r>
              <a:rPr lang="en-GB" altLang="en-US" sz="4000">
                <a:latin typeface="Times New Roman" panose="02020603050405020304" charset="0"/>
                <a:cs typeface="Times New Roman" panose="02020603050405020304" charset="0"/>
                <a:sym typeface="+mn-ea"/>
              </a:rPr>
              <a:t> </a:t>
            </a:r>
            <a:r>
              <a:rPr lang="en-US" sz="4000">
                <a:latin typeface="Times New Roman" panose="02020603050405020304" charset="0"/>
                <a:cs typeface="Times New Roman" panose="02020603050405020304" charset="0"/>
                <a:sym typeface="+mn-ea"/>
              </a:rPr>
              <a:t>-</a:t>
            </a:r>
            <a:r>
              <a:rPr lang="en-GB" altLang="en-US" sz="4000">
                <a:latin typeface="Times New Roman" panose="02020603050405020304" charset="0"/>
                <a:cs typeface="Times New Roman" panose="02020603050405020304" charset="0"/>
                <a:sym typeface="+mn-ea"/>
              </a:rPr>
              <a:t> </a:t>
            </a:r>
            <a:r>
              <a:rPr lang="en-US" sz="4000">
                <a:latin typeface="Times New Roman" panose="02020603050405020304" charset="0"/>
                <a:cs typeface="Times New Roman" panose="02020603050405020304" charset="0"/>
                <a:sym typeface="+mn-ea"/>
              </a:rPr>
              <a:t>2018</a:t>
            </a:r>
            <a:endParaRPr sz="4000">
              <a:latin typeface="Times New Roman" panose="02020603050405020304" charset="0"/>
              <a:cs typeface="Times New Roman" panose="02020603050405020304" charset="0"/>
            </a:endParaRPr>
          </a:p>
        </p:txBody>
      </p:sp>
      <p:sp>
        <p:nvSpPr>
          <p:cNvPr id="386" name="Lorem ipsum dolor sit amet, consectetur adipiscing elit, sed do eiusmod tempor incididunt ut labore et dolore magna aliqua. Ut"/>
          <p:cNvSpPr txBox="1"/>
          <p:nvPr/>
        </p:nvSpPr>
        <p:spPr>
          <a:xfrm>
            <a:off x="9923931" y="9108615"/>
            <a:ext cx="4548624" cy="2563495"/>
          </a:xfrm>
          <a:prstGeom prst="rect">
            <a:avLst/>
          </a:prstGeom>
          <a:ln w="12700">
            <a:miter lim="400000"/>
          </a:ln>
        </p:spPr>
        <p:txBody>
          <a:bodyPr lIns="50800" tIns="50800" rIns="50800" bIns="50800" anchor="ctr">
            <a:spAutoFit/>
          </a:bodyPr>
          <a:lstStyle>
            <a:lvl1pPr defTabSz="457200">
              <a:defRPr sz="3200" b="0"/>
            </a:lvl1pPr>
          </a:lstStyle>
          <a:p>
            <a:r>
              <a:rPr lang="en-US" sz="4000">
                <a:latin typeface="Times New Roman" panose="02020603050405020304" charset="0"/>
                <a:cs typeface="Times New Roman" panose="02020603050405020304" charset="0"/>
                <a:sym typeface="+mn-ea"/>
              </a:rPr>
              <a:t>3rd Pharmaceutical Symposium in</a:t>
            </a:r>
            <a:r>
              <a:rPr lang="en-GB" altLang="en-US" sz="4000">
                <a:latin typeface="Times New Roman" panose="02020603050405020304" charset="0"/>
                <a:cs typeface="Times New Roman" panose="02020603050405020304" charset="0"/>
                <a:sym typeface="+mn-ea"/>
              </a:rPr>
              <a:t> UDUS,</a:t>
            </a:r>
            <a:r>
              <a:rPr lang="en-US" sz="4000">
                <a:latin typeface="Times New Roman" panose="02020603050405020304" charset="0"/>
                <a:cs typeface="Times New Roman" panose="02020603050405020304" charset="0"/>
                <a:sym typeface="+mn-ea"/>
              </a:rPr>
              <a:t> Sokoto - 2019</a:t>
            </a:r>
            <a:endParaRPr sz="4000">
              <a:latin typeface="Times New Roman" panose="02020603050405020304" charset="0"/>
              <a:cs typeface="Times New Roman" panose="02020603050405020304" charset="0"/>
            </a:endParaRPr>
          </a:p>
        </p:txBody>
      </p:sp>
      <p:sp>
        <p:nvSpPr>
          <p:cNvPr id="387" name="Lorem ipsum dolor sit amet, consectetur adipiscing elit, sed do eiusmod tempor incididunt ut labore et dolore magna aliqua. Ut"/>
          <p:cNvSpPr txBox="1"/>
          <p:nvPr/>
        </p:nvSpPr>
        <p:spPr>
          <a:xfrm>
            <a:off x="14672247" y="9068287"/>
            <a:ext cx="4548623" cy="2563495"/>
          </a:xfrm>
          <a:prstGeom prst="rect">
            <a:avLst/>
          </a:prstGeom>
          <a:ln w="12700">
            <a:miter lim="400000"/>
          </a:ln>
        </p:spPr>
        <p:txBody>
          <a:bodyPr lIns="50800" tIns="50800" rIns="50800" bIns="50800" anchor="ctr">
            <a:spAutoFit/>
          </a:bodyPr>
          <a:lstStyle>
            <a:lvl1pPr defTabSz="457200">
              <a:defRPr sz="3200" b="0"/>
            </a:lvl1pPr>
          </a:lstStyle>
          <a:p>
            <a:r>
              <a:rPr lang="en-US" sz="4000">
                <a:latin typeface="Times New Roman" panose="02020603050405020304" charset="0"/>
                <a:cs typeface="Times New Roman" panose="02020603050405020304" charset="0"/>
                <a:sym typeface="+mn-ea"/>
              </a:rPr>
              <a:t>4th Pharmaceutical Symposium in </a:t>
            </a:r>
            <a:r>
              <a:rPr lang="en-GB" altLang="en-US" sz="4000">
                <a:latin typeface="Times New Roman" panose="02020603050405020304" charset="0"/>
                <a:cs typeface="Times New Roman" panose="02020603050405020304" charset="0"/>
                <a:sym typeface="+mn-ea"/>
              </a:rPr>
              <a:t>UNIPORT</a:t>
            </a:r>
            <a:r>
              <a:rPr lang="en-US" sz="4000">
                <a:latin typeface="Times New Roman" panose="02020603050405020304" charset="0"/>
                <a:cs typeface="Times New Roman" panose="02020603050405020304" charset="0"/>
                <a:sym typeface="+mn-ea"/>
              </a:rPr>
              <a:t>, River</a:t>
            </a:r>
            <a:r>
              <a:rPr lang="en-GB" altLang="en-US" sz="4000">
                <a:latin typeface="Times New Roman" panose="02020603050405020304" charset="0"/>
                <a:cs typeface="Times New Roman" panose="02020603050405020304" charset="0"/>
                <a:sym typeface="+mn-ea"/>
              </a:rPr>
              <a:t>s</a:t>
            </a:r>
            <a:r>
              <a:rPr lang="en-US" sz="4000">
                <a:latin typeface="Times New Roman" panose="02020603050405020304" charset="0"/>
                <a:cs typeface="Times New Roman" panose="02020603050405020304" charset="0"/>
                <a:sym typeface="+mn-ea"/>
              </a:rPr>
              <a:t> state</a:t>
            </a:r>
            <a:r>
              <a:rPr lang="en-GB" altLang="en-US" sz="4000">
                <a:latin typeface="Times New Roman" panose="02020603050405020304" charset="0"/>
                <a:cs typeface="Times New Roman" panose="02020603050405020304" charset="0"/>
                <a:sym typeface="+mn-ea"/>
              </a:rPr>
              <a:t> </a:t>
            </a:r>
            <a:r>
              <a:rPr lang="en-US" sz="4000">
                <a:latin typeface="Times New Roman" panose="02020603050405020304" charset="0"/>
                <a:cs typeface="Times New Roman" panose="02020603050405020304" charset="0"/>
                <a:sym typeface="+mn-ea"/>
              </a:rPr>
              <a:t>-202</a:t>
            </a:r>
            <a:r>
              <a:rPr lang="en-GB" altLang="en-US" sz="4000">
                <a:latin typeface="Times New Roman" panose="02020603050405020304" charset="0"/>
                <a:cs typeface="Times New Roman" panose="02020603050405020304" charset="0"/>
                <a:sym typeface="+mn-ea"/>
              </a:rPr>
              <a:t>0</a:t>
            </a:r>
          </a:p>
        </p:txBody>
      </p:sp>
      <p:sp>
        <p:nvSpPr>
          <p:cNvPr id="388" name="Dikdörtgen"/>
          <p:cNvSpPr/>
          <p:nvPr/>
        </p:nvSpPr>
        <p:spPr>
          <a:xfrm>
            <a:off x="6415" y="746763"/>
            <a:ext cx="17638568" cy="2082211"/>
          </a:xfrm>
          <a:prstGeom prst="rect">
            <a:avLst/>
          </a:prstGeom>
          <a:gradFill>
            <a:gsLst>
              <a:gs pos="0">
                <a:schemeClr val="accent3">
                  <a:hueOff val="914337"/>
                  <a:satOff val="31515"/>
                  <a:lumOff val="-30785"/>
                </a:schemeClr>
              </a:gs>
              <a:gs pos="100000">
                <a:schemeClr val="accent3">
                  <a:hueOff val="362282"/>
                  <a:satOff val="31803"/>
                  <a:lumOff val="-18237"/>
                </a:schemeClr>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89" name="CHART LINE"/>
          <p:cNvSpPr txBox="1"/>
          <p:nvPr/>
        </p:nvSpPr>
        <p:spPr>
          <a:xfrm>
            <a:off x="525841" y="1244626"/>
            <a:ext cx="16864965" cy="1086485"/>
          </a:xfrm>
          <a:prstGeom prst="rect">
            <a:avLst/>
          </a:prstGeom>
          <a:ln w="12700">
            <a:miter lim="400000"/>
          </a:ln>
        </p:spPr>
        <p:txBody>
          <a:bodyPr wrap="none" lIns="50800" tIns="50800" rIns="50800" bIns="50800" anchor="ctr">
            <a:spAutoFit/>
          </a:bodyPr>
          <a:lstStyle/>
          <a:p>
            <a:pPr algn="l">
              <a:lnSpc>
                <a:spcPct val="80000"/>
              </a:lnSpc>
              <a:defRPr sz="8000" b="0">
                <a:solidFill>
                  <a:srgbClr val="FFFFFF"/>
                </a:solidFill>
                <a:latin typeface="Helvetica Neue Thin"/>
                <a:ea typeface="Helvetica Neue Thin"/>
                <a:cs typeface="Helvetica Neue Thin"/>
                <a:sym typeface="Helvetica Neue Thin"/>
              </a:defRPr>
            </a:pPr>
            <a:r>
              <a:rPr lang="en-US" b="1">
                <a:solidFill>
                  <a:srgbClr val="000000"/>
                </a:solidFill>
                <a:latin typeface="Times New Roman" panose="02020603050405020304" charset="0"/>
                <a:cs typeface="Times New Roman" panose="02020603050405020304" charset="0"/>
                <a:sym typeface="+mn-ea"/>
              </a:rPr>
              <a:t>HISTORY OF </a:t>
            </a:r>
            <a:r>
              <a:rPr lang="en-GB" altLang="en-US" b="1">
                <a:solidFill>
                  <a:srgbClr val="000000"/>
                </a:solidFill>
                <a:latin typeface="Times New Roman" panose="02020603050405020304" charset="0"/>
                <a:cs typeface="Times New Roman" panose="02020603050405020304" charset="0"/>
                <a:sym typeface="+mn-ea"/>
              </a:rPr>
              <a:t>PHARMACO</a:t>
            </a:r>
            <a:r>
              <a:rPr lang="en-US" b="1">
                <a:solidFill>
                  <a:srgbClr val="000000"/>
                </a:solidFill>
                <a:latin typeface="Times New Roman" panose="02020603050405020304" charset="0"/>
                <a:cs typeface="Times New Roman" panose="02020603050405020304" charset="0"/>
                <a:sym typeface="+mn-ea"/>
              </a:rPr>
              <a:t>POSIUM</a:t>
            </a:r>
            <a:endParaRPr b="1">
              <a:latin typeface="Times New Roman" panose="02020603050405020304" charset="0"/>
              <a:ea typeface="Helvetica Neue"/>
              <a:cs typeface="Times New Roman" panose="02020603050405020304" charset="0"/>
              <a:sym typeface="Helvetica Neue"/>
            </a:endParaRPr>
          </a:p>
        </p:txBody>
      </p:sp>
      <p:grpSp>
        <p:nvGrpSpPr>
          <p:cNvPr id="392" name="Grup"/>
          <p:cNvGrpSpPr/>
          <p:nvPr/>
        </p:nvGrpSpPr>
        <p:grpSpPr>
          <a:xfrm>
            <a:off x="19089005" y="12033808"/>
            <a:ext cx="5000205" cy="1304030"/>
            <a:chOff x="0" y="0"/>
            <a:chExt cx="5000204" cy="1304028"/>
          </a:xfrm>
        </p:grpSpPr>
        <p:sp>
          <p:nvSpPr>
            <p:cNvPr id="390"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91"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5"/>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grpSp>
        <p:nvGrpSpPr>
          <p:cNvPr id="2" name="Grup"/>
          <p:cNvGrpSpPr/>
          <p:nvPr/>
        </p:nvGrpSpPr>
        <p:grpSpPr>
          <a:xfrm>
            <a:off x="19895155" y="3809171"/>
            <a:ext cx="3971978" cy="3971978"/>
            <a:chOff x="0" y="0"/>
            <a:chExt cx="3971976" cy="3971976"/>
          </a:xfrm>
        </p:grpSpPr>
        <p:graphicFrame>
          <p:nvGraphicFramePr>
            <p:cNvPr id="3" name="2B Pasta Grafiği"/>
            <p:cNvGraphicFramePr/>
            <p:nvPr/>
          </p:nvGraphicFramePr>
          <p:xfrm>
            <a:off x="0" y="0"/>
            <a:ext cx="3971977" cy="3971977"/>
          </p:xfrm>
          <a:graphic>
            <a:graphicData uri="http://schemas.openxmlformats.org/drawingml/2006/chart">
              <c:chart xmlns:c="http://schemas.openxmlformats.org/drawingml/2006/chart" xmlns:r="http://schemas.openxmlformats.org/officeDocument/2006/relationships" r:id="rId6"/>
            </a:graphicData>
          </a:graphic>
        </p:graphicFrame>
        <p:sp>
          <p:nvSpPr>
            <p:cNvPr id="4" name="4"/>
            <p:cNvSpPr/>
            <p:nvPr/>
          </p:nvSpPr>
          <p:spPr>
            <a:xfrm>
              <a:off x="368268" y="368268"/>
              <a:ext cx="3235441" cy="3235441"/>
            </a:xfrm>
            <a:prstGeom prst="ellipse">
              <a:avLst/>
            </a:prstGeom>
            <a:solidFill>
              <a:srgbClr val="FFFFFF"/>
            </a:solidFill>
            <a:ln w="12700" cap="flat">
              <a:noFill/>
              <a:miter lim="400000"/>
            </a:ln>
            <a:effectLst/>
          </p:spPr>
          <p:txBody>
            <a:bodyPr wrap="square" lIns="0" tIns="0" rIns="0" bIns="0" numCol="1" anchor="ctr">
              <a:noAutofit/>
            </a:bodyPr>
            <a:lstStyle>
              <a:lvl1pPr>
                <a:defRPr sz="10000" b="0">
                  <a:latin typeface="+mn-lt"/>
                  <a:ea typeface="+mn-ea"/>
                  <a:cs typeface="+mn-cs"/>
                  <a:sym typeface="Helvetica Neue Medium"/>
                </a:defRPr>
              </a:lvl1pPr>
            </a:lstStyle>
            <a:p>
              <a:r>
                <a:t>4</a:t>
              </a:r>
            </a:p>
          </p:txBody>
        </p:sp>
      </p:grpSp>
      <p:sp>
        <p:nvSpPr>
          <p:cNvPr id="5" name="TITLE 4"/>
          <p:cNvSpPr txBox="1"/>
          <p:nvPr/>
        </p:nvSpPr>
        <p:spPr>
          <a:xfrm>
            <a:off x="20394840" y="8008464"/>
            <a:ext cx="2972607" cy="716915"/>
          </a:xfrm>
          <a:prstGeom prst="rect">
            <a:avLst/>
          </a:prstGeom>
          <a:ln w="12700">
            <a:miter lim="400000"/>
          </a:ln>
        </p:spPr>
        <p:txBody>
          <a:bodyPr lIns="50800" tIns="50800" rIns="50800" bIns="50800" anchor="ctr">
            <a:spAutoFit/>
          </a:bodyPr>
          <a:lstStyle>
            <a:lvl1pPr defTabSz="457200">
              <a:defRPr sz="4000" b="0">
                <a:latin typeface="+mn-lt"/>
                <a:ea typeface="+mn-ea"/>
                <a:cs typeface="+mn-cs"/>
                <a:sym typeface="Helvetica Neue Medium"/>
              </a:defRPr>
            </a:lvl1pPr>
          </a:lstStyle>
          <a:p>
            <a:r>
              <a:rPr lang="en-GB"/>
              <a:t>UNIUYO</a:t>
            </a:r>
          </a:p>
        </p:txBody>
      </p:sp>
      <p:sp>
        <p:nvSpPr>
          <p:cNvPr id="6" name="Lorem ipsum dolor sit amet, consectetur adipiscing elit, sed do eiusmod tempor incididunt ut labore et dolore magna aliqua. Ut"/>
          <p:cNvSpPr txBox="1"/>
          <p:nvPr/>
        </p:nvSpPr>
        <p:spPr>
          <a:xfrm>
            <a:off x="19606832" y="9123531"/>
            <a:ext cx="4548623" cy="2563495"/>
          </a:xfrm>
          <a:prstGeom prst="rect">
            <a:avLst/>
          </a:prstGeom>
          <a:ln w="12700">
            <a:miter lim="400000"/>
          </a:ln>
        </p:spPr>
        <p:txBody>
          <a:bodyPr lIns="50800" tIns="50800" rIns="50800" bIns="50800" anchor="ctr">
            <a:spAutoFit/>
          </a:bodyPr>
          <a:lstStyle>
            <a:lvl1pPr defTabSz="457200">
              <a:defRPr sz="3200" b="0"/>
            </a:lvl1pPr>
          </a:lstStyle>
          <a:p>
            <a:r>
              <a:rPr lang="en-US" sz="4000">
                <a:latin typeface="Times New Roman" panose="02020603050405020304" charset="0"/>
                <a:cs typeface="Times New Roman" panose="02020603050405020304" charset="0"/>
                <a:sym typeface="+mn-ea"/>
              </a:rPr>
              <a:t>5th pharmaceutical symposium in </a:t>
            </a:r>
            <a:r>
              <a:rPr lang="en-GB" altLang="en-US" sz="4000">
                <a:latin typeface="Times New Roman" panose="02020603050405020304" charset="0"/>
                <a:cs typeface="Times New Roman" panose="02020603050405020304" charset="0"/>
                <a:sym typeface="+mn-ea"/>
              </a:rPr>
              <a:t>UNIUYO</a:t>
            </a:r>
            <a:r>
              <a:rPr lang="en-US" sz="4000">
                <a:latin typeface="Times New Roman" panose="02020603050405020304" charset="0"/>
                <a:cs typeface="Times New Roman" panose="02020603050405020304" charset="0"/>
                <a:sym typeface="+mn-ea"/>
              </a:rPr>
              <a:t>, Akwa </a:t>
            </a:r>
            <a:r>
              <a:rPr lang="en-GB" altLang="en-US" sz="4000">
                <a:latin typeface="Times New Roman" panose="02020603050405020304" charset="0"/>
                <a:cs typeface="Times New Roman" panose="02020603050405020304" charset="0"/>
                <a:sym typeface="+mn-ea"/>
              </a:rPr>
              <a:t>I</a:t>
            </a:r>
            <a:r>
              <a:rPr lang="en-US" sz="4000">
                <a:latin typeface="Times New Roman" panose="02020603050405020304" charset="0"/>
                <a:cs typeface="Times New Roman" panose="02020603050405020304" charset="0"/>
                <a:sym typeface="+mn-ea"/>
              </a:rPr>
              <a:t>bom</a:t>
            </a:r>
            <a:r>
              <a:rPr lang="en-GB" altLang="en-US" sz="4000">
                <a:latin typeface="Times New Roman" panose="02020603050405020304" charset="0"/>
                <a:cs typeface="Times New Roman" panose="02020603050405020304" charset="0"/>
                <a:sym typeface="+mn-ea"/>
              </a:rPr>
              <a:t> </a:t>
            </a:r>
            <a:r>
              <a:rPr lang="en-US" sz="4000">
                <a:latin typeface="Times New Roman" panose="02020603050405020304" charset="0"/>
                <a:cs typeface="Times New Roman" panose="02020603050405020304" charset="0"/>
                <a:sym typeface="+mn-ea"/>
              </a:rPr>
              <a:t>- 2021</a:t>
            </a:r>
            <a:endParaRPr sz="4000">
              <a:latin typeface="Times New Roman" panose="02020603050405020304" charset="0"/>
              <a:cs typeface="Times New Roman" panose="02020603050405020304" charset="0"/>
            </a:endParaRPr>
          </a:p>
        </p:txBody>
      </p:sp>
      <p:grpSp>
        <p:nvGrpSpPr>
          <p:cNvPr id="7" name="Grup"/>
          <p:cNvGrpSpPr/>
          <p:nvPr/>
        </p:nvGrpSpPr>
        <p:grpSpPr>
          <a:xfrm>
            <a:off x="19885637" y="3824411"/>
            <a:ext cx="3971978" cy="3971978"/>
            <a:chOff x="0" y="0"/>
            <a:chExt cx="3971976" cy="3971976"/>
          </a:xfrm>
        </p:grpSpPr>
        <p:graphicFrame>
          <p:nvGraphicFramePr>
            <p:cNvPr id="8" name="2B Pasta Grafiği"/>
            <p:cNvGraphicFramePr/>
            <p:nvPr/>
          </p:nvGraphicFramePr>
          <p:xfrm>
            <a:off x="0" y="0"/>
            <a:ext cx="3971977" cy="3971977"/>
          </p:xfrm>
          <a:graphic>
            <a:graphicData uri="http://schemas.openxmlformats.org/drawingml/2006/chart">
              <c:chart xmlns:c="http://schemas.openxmlformats.org/drawingml/2006/chart" xmlns:r="http://schemas.openxmlformats.org/officeDocument/2006/relationships" r:id="rId7"/>
            </a:graphicData>
          </a:graphic>
        </p:graphicFrame>
        <p:sp>
          <p:nvSpPr>
            <p:cNvPr id="9" name="1"/>
            <p:cNvSpPr/>
            <p:nvPr/>
          </p:nvSpPr>
          <p:spPr>
            <a:xfrm>
              <a:off x="368268" y="368268"/>
              <a:ext cx="3235441" cy="3235441"/>
            </a:xfrm>
            <a:prstGeom prst="ellipse">
              <a:avLst/>
            </a:prstGeom>
            <a:solidFill>
              <a:srgbClr val="FFFFFF"/>
            </a:solidFill>
            <a:ln w="12700" cap="flat">
              <a:noFill/>
              <a:miter lim="400000"/>
            </a:ln>
            <a:effectLst/>
          </p:spPr>
          <p:txBody>
            <a:bodyPr wrap="square" lIns="0" tIns="0" rIns="0" bIns="0" numCol="1" anchor="ctr">
              <a:noAutofit/>
            </a:bodyPr>
            <a:lstStyle>
              <a:lvl1pPr>
                <a:defRPr sz="10000" b="0">
                  <a:latin typeface="+mn-lt"/>
                  <a:ea typeface="+mn-ea"/>
                  <a:cs typeface="+mn-cs"/>
                  <a:sym typeface="Helvetica Neue Medium"/>
                </a:defRPr>
              </a:lvl1pPr>
            </a:lstStyle>
            <a:p>
              <a:r>
                <a:rPr lang="en-GB"/>
                <a:t>5</a:t>
              </a:r>
            </a:p>
          </p:txBody>
        </p:sp>
      </p:grpSp>
    </p:spTree>
  </p:cSld>
  <p:clrMapOvr>
    <a:masterClrMapping/>
  </p:clrMapOvr>
  <mc:AlternateContent xmlns:mc="http://schemas.openxmlformats.org/markup-compatibility/2006" xmlns:p14="http://schemas.microsoft.com/office/powerpoint/2010/main">
    <mc:Choice Requires="p14">
      <p:transition spd="slow" p14:dur="2000">
        <p:push dir="r"/>
      </p:transition>
    </mc:Choice>
    <mc:Fallback xmlns="">
      <p:transition spd="slow">
        <p:push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hueOff val="914337"/>
                <a:satOff val="31515"/>
                <a:lumOff val="-30784"/>
              </a:schemeClr>
            </a:gs>
            <a:gs pos="100000">
              <a:schemeClr val="accent3">
                <a:hueOff val="362282"/>
                <a:satOff val="31803"/>
                <a:lumOff val="-18236"/>
              </a:schemeClr>
            </a:gs>
          </a:gsLst>
          <a:lin ang="0" scaled="0"/>
        </a:gradFill>
        <a:effectLst/>
      </p:bgPr>
    </p:bg>
    <p:spTree>
      <p:nvGrpSpPr>
        <p:cNvPr id="1" name=""/>
        <p:cNvGrpSpPr/>
        <p:nvPr/>
      </p:nvGrpSpPr>
      <p:grpSpPr>
        <a:xfrm>
          <a:off x="0" y="0"/>
          <a:ext cx="0" cy="0"/>
          <a:chOff x="0" y="0"/>
          <a:chExt cx="0" cy="0"/>
        </a:xfrm>
      </p:grpSpPr>
      <p:sp>
        <p:nvSpPr>
          <p:cNvPr id="276" name="Dikdörtgen"/>
          <p:cNvSpPr/>
          <p:nvPr/>
        </p:nvSpPr>
        <p:spPr>
          <a:xfrm>
            <a:off x="-25400" y="5801360"/>
            <a:ext cx="24571325" cy="2781935"/>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277" name="PRESENTATION TEMPLATE"/>
          <p:cNvSpPr txBox="1"/>
          <p:nvPr/>
        </p:nvSpPr>
        <p:spPr>
          <a:xfrm>
            <a:off x="1170940" y="6673533"/>
            <a:ext cx="22966045" cy="1282700"/>
          </a:xfrm>
          <a:prstGeom prst="rect">
            <a:avLst/>
          </a:prstGeom>
          <a:ln w="12700">
            <a:miter lim="400000"/>
          </a:ln>
        </p:spPr>
        <p:txBody>
          <a:bodyPr wrap="square" lIns="50800" tIns="50800" rIns="50800" bIns="50800" anchor="ctr">
            <a:spAutoFit/>
          </a:bodyPr>
          <a:lstStyle/>
          <a:p>
            <a:pPr algn="ctr">
              <a:lnSpc>
                <a:spcPct val="80000"/>
              </a:lnSpc>
              <a:defRPr sz="8000" b="0">
                <a:latin typeface="Helvetica Neue Thin"/>
                <a:ea typeface="Helvetica Neue Thin"/>
                <a:cs typeface="Helvetica Neue Thin"/>
                <a:sym typeface="Helvetica Neue Thin"/>
              </a:defRPr>
            </a:pPr>
            <a:r>
              <a:rPr lang="en-GB" sz="4800">
                <a:latin typeface="Times New Roman" panose="02020603050405020304" charset="0"/>
                <a:cs typeface="Times New Roman" panose="02020603050405020304" charset="0"/>
              </a:rPr>
              <a:t>THE ROLE OF PHARMACISTS AND PHARMACY STUDENTS IN ELEVATING </a:t>
            </a:r>
          </a:p>
          <a:p>
            <a:pPr algn="ctr">
              <a:lnSpc>
                <a:spcPct val="80000"/>
              </a:lnSpc>
              <a:defRPr sz="8000" b="0">
                <a:latin typeface="Helvetica Neue Thin"/>
                <a:ea typeface="Helvetica Neue Thin"/>
                <a:cs typeface="Helvetica Neue Thin"/>
                <a:sym typeface="Helvetica Neue Thin"/>
              </a:defRPr>
            </a:pPr>
            <a:r>
              <a:rPr lang="en-GB" sz="4800">
                <a:latin typeface="Times New Roman" panose="02020603050405020304" charset="0"/>
                <a:cs typeface="Times New Roman" panose="02020603050405020304" charset="0"/>
              </a:rPr>
              <a:t>THE PROFESSION</a:t>
            </a:r>
            <a:endParaRPr lang="en-GB" sz="4800" b="1">
              <a:latin typeface="Times New Roman" panose="02020603050405020304" charset="0"/>
              <a:ea typeface="Helvetica Neue"/>
              <a:cs typeface="Times New Roman" panose="02020603050405020304" charset="0"/>
              <a:sym typeface="Helvetica Neue"/>
            </a:endParaRPr>
          </a:p>
        </p:txBody>
      </p:sp>
      <p:sp>
        <p:nvSpPr>
          <p:cNvPr id="280" name="Tipografik Karolar"/>
          <p:cNvSpPr/>
          <p:nvPr/>
        </p:nvSpPr>
        <p:spPr>
          <a:xfrm>
            <a:off x="14901891" y="11202629"/>
            <a:ext cx="2382651" cy="2382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281" name="COMPANY NAME"/>
          <p:cNvSpPr txBox="1"/>
          <p:nvPr/>
        </p:nvSpPr>
        <p:spPr>
          <a:xfrm>
            <a:off x="17596936" y="12127889"/>
            <a:ext cx="6441053" cy="532130"/>
          </a:xfrm>
          <a:prstGeom prst="rect">
            <a:avLst/>
          </a:prstGeom>
          <a:ln w="12700">
            <a:miter lim="400000"/>
          </a:ln>
        </p:spPr>
        <p:txBody>
          <a:bodyPr lIns="50800" tIns="50800" rIns="50800" bIns="50800" anchor="ctr">
            <a:spAutoFit/>
          </a:bodyPr>
          <a:lstStyle/>
          <a:p>
            <a:pPr algn="l" defTabSz="457200">
              <a:lnSpc>
                <a:spcPct val="70000"/>
              </a:lnSpc>
              <a:defRPr sz="6000" b="0">
                <a:solidFill>
                  <a:srgbClr val="FFFFFF"/>
                </a:solidFill>
                <a:latin typeface="Helvetica Neue Light"/>
                <a:ea typeface="Helvetica Neue Light"/>
                <a:cs typeface="Helvetica Neue Light"/>
                <a:sym typeface="Helvetica Neue Light"/>
              </a:defRPr>
            </a:pPr>
            <a:r>
              <a:rPr lang="en-GB" sz="4000"/>
              <a:t>GLOBAL HEALTH SUMMIT</a:t>
            </a:r>
            <a:endParaRPr lang="en-GB" sz="4000" b="1">
              <a:latin typeface="Helvetica Neue"/>
              <a:ea typeface="Helvetica Neue"/>
              <a:cs typeface="Helvetica Neue"/>
              <a:sym typeface="Helvetica Neue"/>
            </a:endParaRPr>
          </a:p>
        </p:txBody>
      </p:sp>
      <p:sp>
        <p:nvSpPr>
          <p:cNvPr id="2" name="Text Box 1"/>
          <p:cNvSpPr txBox="1"/>
          <p:nvPr/>
        </p:nvSpPr>
        <p:spPr>
          <a:xfrm>
            <a:off x="9186228" y="377190"/>
            <a:ext cx="4829810" cy="16402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GB" altLang="en-US" sz="10000">
                <a:latin typeface="Times New Roman" panose="02020603050405020304" charset="0"/>
                <a:cs typeface="Times New Roman" panose="02020603050405020304" charset="0"/>
                <a:sym typeface="+mn-ea"/>
              </a:rPr>
              <a:t>THEME</a:t>
            </a:r>
            <a:endParaRPr kumimoji="0" lang="en-GB" altLang="en-US" sz="10000" b="1" i="0" u="none" strike="noStrike" cap="none" spc="0" normalizeH="0" baseline="0">
              <a:ln>
                <a:noFill/>
              </a:ln>
              <a:solidFill>
                <a:srgbClr val="000000"/>
              </a:solidFill>
              <a:effectLst/>
              <a:uFillTx/>
              <a:latin typeface="Times New Roman" panose="02020603050405020304" charset="0"/>
              <a:ea typeface="Helvetica Neue"/>
              <a:cs typeface="Times New Roman" panose="02020603050405020304" charset="0"/>
              <a:sym typeface="+mn-ea"/>
            </a:endParaRPr>
          </a:p>
        </p:txBody>
      </p:sp>
      <p:pic>
        <p:nvPicPr>
          <p:cNvPr id="2097152" name="Picture 2097151"/>
          <p:cNvPicPr/>
          <p:nvPr/>
        </p:nvPicPr>
        <p:blipFill>
          <a:blip r:embed="rId2"/>
          <a:stretch>
            <a:fillRect/>
          </a:stretch>
        </p:blipFill>
        <p:spPr>
          <a:xfrm>
            <a:off x="186690" y="86360"/>
            <a:ext cx="1562100" cy="1522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CHART LINE"/>
          <p:cNvSpPr/>
          <p:nvPr/>
        </p:nvSpPr>
        <p:spPr>
          <a:xfrm>
            <a:off x="9961773" y="2329769"/>
            <a:ext cx="11517212" cy="1136690"/>
          </a:xfrm>
          <a:prstGeom prst="rect">
            <a:avLst/>
          </a:prstGeom>
          <a:gradFill>
            <a:gsLst>
              <a:gs pos="0">
                <a:schemeClr val="accent3">
                  <a:hueOff val="914337"/>
                  <a:satOff val="31515"/>
                  <a:lumOff val="-30784"/>
                </a:schemeClr>
              </a:gs>
              <a:gs pos="100000">
                <a:schemeClr val="accent3">
                  <a:hueOff val="362282"/>
                  <a:satOff val="31803"/>
                  <a:lumOff val="-18236"/>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GB" sz="6000">
                <a:latin typeface="Times New Roman" panose="02020603050405020304" charset="0"/>
                <a:cs typeface="Times New Roman" panose="02020603050405020304" charset="0"/>
              </a:rPr>
              <a:t>             PHARMA FEST</a:t>
            </a:r>
            <a:endParaRPr lang="en-GB" sz="6000" b="1">
              <a:latin typeface="Times New Roman" panose="02020603050405020304" charset="0"/>
              <a:ea typeface="Helvetica Neue"/>
              <a:cs typeface="Times New Roman" panose="02020603050405020304" charset="0"/>
              <a:sym typeface="Helvetica Neue"/>
            </a:endParaRPr>
          </a:p>
        </p:txBody>
      </p:sp>
      <p:sp>
        <p:nvSpPr>
          <p:cNvPr id="396" name="CHART LINE"/>
          <p:cNvSpPr/>
          <p:nvPr/>
        </p:nvSpPr>
        <p:spPr>
          <a:xfrm>
            <a:off x="9961773" y="6855420"/>
            <a:ext cx="11517212" cy="1136690"/>
          </a:xfrm>
          <a:prstGeom prst="rect">
            <a:avLst/>
          </a:prstGeom>
          <a:gradFill>
            <a:gsLst>
              <a:gs pos="0">
                <a:schemeClr val="accent3">
                  <a:hueOff val="914337"/>
                  <a:satOff val="31515"/>
                  <a:lumOff val="-30784"/>
                </a:schemeClr>
              </a:gs>
              <a:gs pos="100000">
                <a:schemeClr val="accent3">
                  <a:hueOff val="362282"/>
                  <a:satOff val="31803"/>
                  <a:lumOff val="-18236"/>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GB" sz="6000">
                <a:latin typeface="Times New Roman" panose="02020603050405020304" charset="0"/>
                <a:cs typeface="Times New Roman" panose="02020603050405020304" charset="0"/>
              </a:rPr>
              <a:t>            ACTIVITES</a:t>
            </a:r>
            <a:endParaRPr lang="en-GB" sz="6000" b="1">
              <a:latin typeface="Times New Roman" panose="02020603050405020304" charset="0"/>
              <a:ea typeface="Helvetica Neue"/>
              <a:cs typeface="Times New Roman" panose="02020603050405020304" charset="0"/>
              <a:sym typeface="Helvetica Neue"/>
            </a:endParaRPr>
          </a:p>
        </p:txBody>
      </p:sp>
      <p:sp>
        <p:nvSpPr>
          <p:cNvPr id="397"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9925719" y="8243299"/>
            <a:ext cx="11684353" cy="4256405"/>
          </a:xfrm>
          <a:prstGeom prst="rect">
            <a:avLst/>
          </a:prstGeom>
          <a:ln w="12700">
            <a:miter lim="400000"/>
          </a:ln>
        </p:spPr>
        <p:txBody>
          <a:bodyPr lIns="50800" tIns="50800" rIns="50800" bIns="50800" anchor="ctr">
            <a:spAutoFit/>
          </a:bodyPr>
          <a:lstStyle>
            <a:lvl1pPr algn="l" defTabSz="457200">
              <a:defRPr sz="3200" b="0"/>
            </a:lvl1pPr>
          </a:lstStyle>
          <a:p>
            <a:r>
              <a:rPr lang="en-US" sz="4500">
                <a:latin typeface="Times New Roman" panose="02020603050405020304" charset="0"/>
                <a:cs typeface="Times New Roman" panose="02020603050405020304" charset="0"/>
                <a:sym typeface="+mn-ea"/>
              </a:rPr>
              <a:t>The event will include the following:</a:t>
            </a:r>
            <a:endParaRPr lang="en-US" sz="4500">
              <a:solidFill>
                <a:srgbClr val="000000"/>
              </a:solidFill>
              <a:latin typeface="Times New Roman" panose="02020603050405020304" charset="0"/>
              <a:cs typeface="Times New Roman" panose="02020603050405020304" charset="0"/>
            </a:endParaRPr>
          </a:p>
          <a:p>
            <a:r>
              <a:rPr lang="en-US" sz="4500">
                <a:latin typeface="Times New Roman" panose="02020603050405020304" charset="0"/>
                <a:cs typeface="Times New Roman" panose="02020603050405020304" charset="0"/>
                <a:sym typeface="+mn-ea"/>
              </a:rPr>
              <a:t>•Art Exhibition, performance by guest artistes.</a:t>
            </a:r>
            <a:endParaRPr lang="en-US" sz="4500">
              <a:solidFill>
                <a:srgbClr val="000000"/>
              </a:solidFill>
              <a:latin typeface="Times New Roman" panose="02020603050405020304" charset="0"/>
              <a:cs typeface="Times New Roman" panose="02020603050405020304" charset="0"/>
            </a:endParaRPr>
          </a:p>
          <a:p>
            <a:r>
              <a:rPr lang="en-US" sz="4500">
                <a:latin typeface="Times New Roman" panose="02020603050405020304" charset="0"/>
                <a:cs typeface="Times New Roman" panose="02020603050405020304" charset="0"/>
                <a:sym typeface="+mn-ea"/>
              </a:rPr>
              <a:t>•Kissing Booth, photo Booth, shopping stalls.</a:t>
            </a:r>
            <a:endParaRPr lang="en-US" sz="4500">
              <a:solidFill>
                <a:srgbClr val="000000"/>
              </a:solidFill>
              <a:latin typeface="Times New Roman" panose="02020603050405020304" charset="0"/>
              <a:cs typeface="Times New Roman" panose="02020603050405020304" charset="0"/>
            </a:endParaRPr>
          </a:p>
          <a:p>
            <a:r>
              <a:rPr lang="en-US" sz="4500">
                <a:latin typeface="Times New Roman" panose="02020603050405020304" charset="0"/>
                <a:cs typeface="Times New Roman" panose="02020603050405020304" charset="0"/>
                <a:sym typeface="+mn-ea"/>
              </a:rPr>
              <a:t>•open mic &amp; talent hunt, Dance performance.</a:t>
            </a:r>
            <a:endParaRPr lang="en-US" sz="4500">
              <a:solidFill>
                <a:srgbClr val="000000"/>
              </a:solidFill>
              <a:latin typeface="Times New Roman" panose="02020603050405020304" charset="0"/>
              <a:cs typeface="Times New Roman" panose="02020603050405020304" charset="0"/>
            </a:endParaRPr>
          </a:p>
          <a:p>
            <a:r>
              <a:rPr lang="en-US" sz="4500">
                <a:latin typeface="Times New Roman" panose="02020603050405020304" charset="0"/>
                <a:cs typeface="Times New Roman" panose="02020603050405020304" charset="0"/>
                <a:sym typeface="+mn-ea"/>
              </a:rPr>
              <a:t>•Body art, speed painting, and games (snooker,table  soccer)</a:t>
            </a:r>
            <a:endParaRPr sz="4500">
              <a:latin typeface="Times New Roman" panose="02020603050405020304" charset="0"/>
              <a:cs typeface="Times New Roman" panose="02020603050405020304" charset="0"/>
            </a:endParaRPr>
          </a:p>
        </p:txBody>
      </p:sp>
      <p:sp>
        <p:nvSpPr>
          <p:cNvPr id="398"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9925719" y="3731949"/>
            <a:ext cx="11589319" cy="2871470"/>
          </a:xfrm>
          <a:prstGeom prst="rect">
            <a:avLst/>
          </a:prstGeom>
          <a:ln w="12700">
            <a:miter lim="400000"/>
          </a:ln>
        </p:spPr>
        <p:txBody>
          <a:bodyPr lIns="50800" tIns="50800" rIns="50800" bIns="50800" anchor="ctr">
            <a:spAutoFit/>
          </a:bodyPr>
          <a:lstStyle>
            <a:lvl1pPr algn="l" defTabSz="457200">
              <a:defRPr sz="3200" b="0"/>
            </a:lvl1pPr>
          </a:lstStyle>
          <a:p>
            <a:pPr algn="l"/>
            <a:r>
              <a:rPr lang="en-US" sz="4500" b="1">
                <a:latin typeface="Times New Roman" panose="02020603050405020304" charset="0"/>
                <a:cs typeface="Times New Roman" panose="02020603050405020304" charset="0"/>
                <a:sym typeface="+mn-ea"/>
              </a:rPr>
              <a:t>The </a:t>
            </a:r>
            <a:r>
              <a:rPr lang="en-GB" altLang="en-US" sz="4500" b="1">
                <a:latin typeface="Times New Roman" panose="02020603050405020304" charset="0"/>
                <a:cs typeface="Times New Roman" panose="02020603050405020304" charset="0"/>
                <a:sym typeface="+mn-ea"/>
              </a:rPr>
              <a:t>P</a:t>
            </a:r>
            <a:r>
              <a:rPr lang="en-US" sz="4500" b="1">
                <a:latin typeface="Times New Roman" panose="02020603050405020304" charset="0"/>
                <a:cs typeface="Times New Roman" panose="02020603050405020304" charset="0"/>
                <a:sym typeface="+mn-ea"/>
              </a:rPr>
              <a:t>harma</a:t>
            </a:r>
            <a:r>
              <a:rPr lang="en-GB" altLang="en-US" sz="4500" b="1">
                <a:latin typeface="Times New Roman" panose="02020603050405020304" charset="0"/>
                <a:cs typeface="Times New Roman" panose="02020603050405020304" charset="0"/>
                <a:sym typeface="+mn-ea"/>
              </a:rPr>
              <a:t> F</a:t>
            </a:r>
            <a:r>
              <a:rPr lang="en-US" sz="4500" b="1">
                <a:latin typeface="Times New Roman" panose="02020603050405020304" charset="0"/>
                <a:cs typeface="Times New Roman" panose="02020603050405020304" charset="0"/>
                <a:sym typeface="+mn-ea"/>
              </a:rPr>
              <a:t>est is aimed majorly to give participants a fun-filled experience while getting to try new and interesting series of activities</a:t>
            </a:r>
            <a:endParaRPr sz="4500" b="1">
              <a:latin typeface="Times New Roman" panose="02020603050405020304" charset="0"/>
              <a:cs typeface="Times New Roman" panose="02020603050405020304" charset="0"/>
            </a:endParaRPr>
          </a:p>
        </p:txBody>
      </p:sp>
      <p:grpSp>
        <p:nvGrpSpPr>
          <p:cNvPr id="403" name="Grup"/>
          <p:cNvGrpSpPr/>
          <p:nvPr/>
        </p:nvGrpSpPr>
        <p:grpSpPr>
          <a:xfrm>
            <a:off x="19089005" y="12033808"/>
            <a:ext cx="5000205" cy="1304030"/>
            <a:chOff x="0" y="0"/>
            <a:chExt cx="5000204" cy="1304028"/>
          </a:xfrm>
        </p:grpSpPr>
        <p:sp>
          <p:nvSpPr>
            <p:cNvPr id="40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0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4"/>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pic>
        <p:nvPicPr>
          <p:cNvPr id="3" name="Picture Placeholder 2" descr="FESTIVAL 1"/>
          <p:cNvPicPr>
            <a:picLocks noGrp="1" noChangeAspect="1"/>
          </p:cNvPicPr>
          <p:nvPr>
            <p:ph type="pic" sz="quarter" idx="13"/>
          </p:nvPr>
        </p:nvPicPr>
        <p:blipFill>
          <a:blip r:embed="rId2"/>
          <a:stretch>
            <a:fillRect/>
          </a:stretch>
        </p:blipFill>
        <p:spPr>
          <a:xfrm>
            <a:off x="887095" y="2329815"/>
            <a:ext cx="8396605" cy="5597525"/>
          </a:xfrm>
          <a:prstGeom prst="rect">
            <a:avLst/>
          </a:prstGeom>
        </p:spPr>
      </p:pic>
      <p:pic>
        <p:nvPicPr>
          <p:cNvPr id="4" name="Picture Placeholder 3" descr="FESTIVAL 2"/>
          <p:cNvPicPr>
            <a:picLocks noGrp="1" noChangeAspect="1"/>
          </p:cNvPicPr>
          <p:nvPr>
            <p:ph type="pic" sz="quarter" idx="14"/>
          </p:nvPr>
        </p:nvPicPr>
        <p:blipFill>
          <a:blip r:embed="rId3"/>
          <a:stretch>
            <a:fillRect/>
          </a:stretch>
        </p:blipFill>
        <p:spPr>
          <a:xfrm>
            <a:off x="886460" y="7915275"/>
            <a:ext cx="8468995" cy="56476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CHART LINE"/>
          <p:cNvSpPr/>
          <p:nvPr/>
        </p:nvSpPr>
        <p:spPr>
          <a:xfrm>
            <a:off x="5423428" y="521295"/>
            <a:ext cx="11517212" cy="1136690"/>
          </a:xfrm>
          <a:prstGeom prst="rect">
            <a:avLst/>
          </a:prstGeom>
          <a:gradFill>
            <a:gsLst>
              <a:gs pos="0">
                <a:schemeClr val="accent3">
                  <a:hueOff val="914337"/>
                  <a:satOff val="31515"/>
                  <a:lumOff val="-30783"/>
                </a:schemeClr>
              </a:gs>
              <a:gs pos="100000">
                <a:schemeClr val="accent3">
                  <a:hueOff val="362282"/>
                  <a:satOff val="31803"/>
                  <a:lumOff val="-18235"/>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GB" sz="6000">
                <a:latin typeface="Times New Roman" panose="02020603050405020304" charset="0"/>
                <a:cs typeface="Times New Roman" panose="02020603050405020304" charset="0"/>
              </a:rPr>
              <a:t>        NIGERIAN DELICACIES</a:t>
            </a:r>
            <a:endParaRPr lang="en-GB" sz="6000" b="1">
              <a:latin typeface="Times New Roman" panose="02020603050405020304" charset="0"/>
              <a:ea typeface="Helvetica Neue"/>
              <a:cs typeface="Times New Roman" panose="02020603050405020304" charset="0"/>
              <a:sym typeface="Helvetica Neue"/>
            </a:endParaRPr>
          </a:p>
        </p:txBody>
      </p:sp>
      <p:grpSp>
        <p:nvGrpSpPr>
          <p:cNvPr id="403" name="Grup"/>
          <p:cNvGrpSpPr/>
          <p:nvPr/>
        </p:nvGrpSpPr>
        <p:grpSpPr>
          <a:xfrm>
            <a:off x="19089005" y="12249073"/>
            <a:ext cx="5000205" cy="1304030"/>
            <a:chOff x="0" y="0"/>
            <a:chExt cx="5000204" cy="1304028"/>
          </a:xfrm>
        </p:grpSpPr>
        <p:sp>
          <p:nvSpPr>
            <p:cNvPr id="40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3"/>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0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3"/>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pic>
        <p:nvPicPr>
          <p:cNvPr id="7" name="Picture Placeholder 6" descr="NIGERIAFOOD"/>
          <p:cNvPicPr>
            <a:picLocks noGrp="1" noChangeAspect="1"/>
          </p:cNvPicPr>
          <p:nvPr>
            <p:ph type="pic" sz="quarter" idx="13"/>
          </p:nvPr>
        </p:nvPicPr>
        <p:blipFill>
          <a:blip r:embed="rId2"/>
          <a:stretch>
            <a:fillRect/>
          </a:stretch>
        </p:blipFill>
        <p:spPr>
          <a:xfrm>
            <a:off x="15824200" y="7290435"/>
            <a:ext cx="7410450" cy="4933950"/>
          </a:xfrm>
          <a:prstGeom prst="rect">
            <a:avLst/>
          </a:prstGeom>
        </p:spPr>
      </p:pic>
      <p:pic>
        <p:nvPicPr>
          <p:cNvPr id="8" name="Picture Placeholder 7" descr="Check-out-the-5-Top-Nigerian-YouTube-Food-Content-Creators"/>
          <p:cNvPicPr>
            <a:picLocks noGrp="1" noChangeAspect="1"/>
          </p:cNvPicPr>
          <p:nvPr>
            <p:ph type="pic" sz="quarter" idx="14"/>
          </p:nvPr>
        </p:nvPicPr>
        <p:blipFill>
          <a:blip r:embed="rId3"/>
          <a:stretch>
            <a:fillRect/>
          </a:stretch>
        </p:blipFill>
        <p:spPr>
          <a:xfrm>
            <a:off x="94615" y="2177415"/>
            <a:ext cx="7620000" cy="4314825"/>
          </a:xfrm>
          <a:prstGeom prst="rect">
            <a:avLst/>
          </a:prstGeom>
        </p:spPr>
      </p:pic>
      <p:pic>
        <p:nvPicPr>
          <p:cNvPr id="10" name="Picture Placeholder 9" descr="NN"/>
          <p:cNvPicPr>
            <a:picLocks noGrp="1" noChangeAspect="1"/>
          </p:cNvPicPr>
          <p:nvPr>
            <p:ph type="pic" idx="15"/>
          </p:nvPr>
        </p:nvPicPr>
        <p:blipFill>
          <a:blip r:embed="rId4"/>
          <a:stretch>
            <a:fillRect/>
          </a:stretch>
        </p:blipFill>
        <p:spPr>
          <a:xfrm>
            <a:off x="15824200" y="2331085"/>
            <a:ext cx="7366000" cy="4207510"/>
          </a:xfrm>
          <a:prstGeom prst="rect">
            <a:avLst/>
          </a:prstGeom>
        </p:spPr>
      </p:pic>
      <p:pic>
        <p:nvPicPr>
          <p:cNvPr id="11" name="Picture 10" descr="Plate-of-edikang-ikong-in-Nigeria-min-1024x576"/>
          <p:cNvPicPr>
            <a:picLocks noChangeAspect="1"/>
          </p:cNvPicPr>
          <p:nvPr/>
        </p:nvPicPr>
        <p:blipFill>
          <a:blip r:embed="rId5"/>
          <a:stretch>
            <a:fillRect/>
          </a:stretch>
        </p:blipFill>
        <p:spPr>
          <a:xfrm>
            <a:off x="80645" y="7002145"/>
            <a:ext cx="7691755" cy="5207635"/>
          </a:xfrm>
          <a:prstGeom prst="rect">
            <a:avLst/>
          </a:prstGeom>
        </p:spPr>
      </p:pic>
      <p:pic>
        <p:nvPicPr>
          <p:cNvPr id="12" name="Picture 11" descr="NK"/>
          <p:cNvPicPr>
            <a:picLocks noChangeAspect="1"/>
          </p:cNvPicPr>
          <p:nvPr/>
        </p:nvPicPr>
        <p:blipFill>
          <a:blip r:embed="rId6"/>
          <a:stretch>
            <a:fillRect/>
          </a:stretch>
        </p:blipFill>
        <p:spPr>
          <a:xfrm>
            <a:off x="7799705" y="3117215"/>
            <a:ext cx="7978775" cy="812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Dikdörtgen"/>
          <p:cNvSpPr/>
          <p:nvPr/>
        </p:nvSpPr>
        <p:spPr>
          <a:xfrm>
            <a:off x="6415" y="746763"/>
            <a:ext cx="17638568" cy="2082211"/>
          </a:xfrm>
          <a:prstGeom prst="rect">
            <a:avLst/>
          </a:prstGeom>
          <a:gradFill>
            <a:gsLst>
              <a:gs pos="0">
                <a:schemeClr val="accent3">
                  <a:hueOff val="914337"/>
                  <a:satOff val="31515"/>
                  <a:lumOff val="-30784"/>
                </a:schemeClr>
              </a:gs>
              <a:gs pos="100000">
                <a:schemeClr val="accent3">
                  <a:hueOff val="362282"/>
                  <a:satOff val="31803"/>
                  <a:lumOff val="-18236"/>
                </a:schemeClr>
              </a:gs>
            </a:gsLst>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347" name="GRAPHIC TEMPLATE"/>
          <p:cNvSpPr txBox="1"/>
          <p:nvPr/>
        </p:nvSpPr>
        <p:spPr>
          <a:xfrm>
            <a:off x="1315146" y="1244626"/>
            <a:ext cx="9586595" cy="1086485"/>
          </a:xfrm>
          <a:prstGeom prst="rect">
            <a:avLst/>
          </a:prstGeom>
          <a:ln w="12700">
            <a:miter lim="400000"/>
          </a:ln>
        </p:spPr>
        <p:txBody>
          <a:bodyPr wrap="none" lIns="50800" tIns="50800" rIns="50800" bIns="50800" anchor="ctr">
            <a:spAutoFit/>
          </a:bodyPr>
          <a:lstStyle/>
          <a:p>
            <a:pPr algn="l">
              <a:lnSpc>
                <a:spcPct val="80000"/>
              </a:lnSpc>
              <a:defRPr sz="8000" b="0">
                <a:solidFill>
                  <a:srgbClr val="FFFFFF"/>
                </a:solidFill>
                <a:latin typeface="Helvetica Neue Thin"/>
                <a:ea typeface="Helvetica Neue Thin"/>
                <a:cs typeface="Helvetica Neue Thin"/>
                <a:sym typeface="Helvetica Neue Thin"/>
              </a:defRPr>
            </a:pPr>
            <a:r>
              <a:rPr lang="en-US" sz="3000" b="1">
                <a:solidFill>
                  <a:srgbClr val="000000"/>
                </a:solidFill>
                <a:latin typeface="Times New Roman" panose="02020603050405020304" charset="0"/>
                <a:cs typeface="Times New Roman" panose="02020603050405020304" charset="0"/>
                <a:sym typeface="+mn-ea"/>
              </a:rPr>
              <a:t> EXCURSION SITES</a:t>
            </a:r>
            <a:endParaRPr lang="en-US" sz="3000" b="1">
              <a:solidFill>
                <a:srgbClr val="000000"/>
              </a:solidFill>
              <a:latin typeface="Times New Roman" panose="02020603050405020304" charset="0"/>
              <a:ea typeface="Helvetica Neue"/>
              <a:cs typeface="Times New Roman" panose="02020603050405020304" charset="0"/>
              <a:sym typeface="+mn-ea"/>
            </a:endParaRPr>
          </a:p>
        </p:txBody>
      </p:sp>
      <p:sp>
        <p:nvSpPr>
          <p:cNvPr id="348" name="LOREM İPSUM AMET CONSE ADİPCİP"/>
          <p:cNvSpPr txBox="1"/>
          <p:nvPr/>
        </p:nvSpPr>
        <p:spPr>
          <a:xfrm>
            <a:off x="598805" y="3053715"/>
            <a:ext cx="10993755" cy="2563495"/>
          </a:xfrm>
          <a:prstGeom prst="rect">
            <a:avLst/>
          </a:prstGeom>
          <a:ln w="12700">
            <a:miter lim="400000"/>
          </a:ln>
        </p:spPr>
        <p:txBody>
          <a:bodyPr wrap="square" lIns="50800" tIns="50800" rIns="50800" bIns="50800" anchor="ctr">
            <a:spAutoFit/>
          </a:bodyPr>
          <a:lstStyle>
            <a:lvl1pPr algn="l" defTabSz="457200">
              <a:defRPr sz="7000" b="0">
                <a:latin typeface="+mn-lt"/>
                <a:ea typeface="+mn-ea"/>
                <a:cs typeface="+mn-cs"/>
                <a:sym typeface="Helvetica Neue Medium"/>
              </a:defRPr>
            </a:lvl1pPr>
          </a:lstStyle>
          <a:p>
            <a:r>
              <a:rPr lang="en-US" sz="4000">
                <a:latin typeface="Times New Roman" panose="02020603050405020304" charset="0"/>
                <a:cs typeface="Times New Roman" panose="02020603050405020304" charset="0"/>
                <a:sym typeface="+mn-ea"/>
              </a:rPr>
              <a:t>The site of interest is Lagos</a:t>
            </a:r>
            <a:r>
              <a:rPr lang="en-GB" altLang="en-US" sz="4000">
                <a:latin typeface="Times New Roman" panose="02020603050405020304" charset="0"/>
                <a:cs typeface="Times New Roman" panose="02020603050405020304" charset="0"/>
                <a:sym typeface="+mn-ea"/>
              </a:rPr>
              <a:t>. T</a:t>
            </a:r>
            <a:r>
              <a:rPr lang="en-US" sz="4000">
                <a:latin typeface="Times New Roman" panose="02020603050405020304" charset="0"/>
                <a:cs typeface="Times New Roman" panose="02020603050405020304" charset="0"/>
                <a:sym typeface="+mn-ea"/>
              </a:rPr>
              <a:t>he delegates will travel to various destinations in Lagos, get to see the beauty and history of country. </a:t>
            </a:r>
          </a:p>
          <a:p>
            <a:r>
              <a:rPr lang="en-US" sz="4000">
                <a:latin typeface="Times New Roman" panose="02020603050405020304" charset="0"/>
                <a:cs typeface="Times New Roman" panose="02020603050405020304" charset="0"/>
                <a:sym typeface="+mn-ea"/>
              </a:rPr>
              <a:t>The various destinations include:</a:t>
            </a:r>
            <a:endParaRPr sz="4000">
              <a:latin typeface="Times New Roman" panose="02020603050405020304" charset="0"/>
              <a:cs typeface="Times New Roman" panose="02020603050405020304" charset="0"/>
            </a:endParaRPr>
          </a:p>
        </p:txBody>
      </p:sp>
      <p:graphicFrame>
        <p:nvGraphicFramePr>
          <p:cNvPr id="350" name="2B Çubuk Grafiği"/>
          <p:cNvGraphicFramePr/>
          <p:nvPr/>
        </p:nvGraphicFramePr>
        <p:xfrm>
          <a:off x="671146" y="5617081"/>
          <a:ext cx="10882832" cy="7896176"/>
        </p:xfrm>
        <a:graphic>
          <a:graphicData uri="http://schemas.openxmlformats.org/drawingml/2006/chart">
            <c:chart xmlns:c="http://schemas.openxmlformats.org/drawingml/2006/chart" xmlns:r="http://schemas.openxmlformats.org/officeDocument/2006/relationships" r:id="rId2"/>
          </a:graphicData>
        </a:graphic>
      </p:graphicFrame>
      <p:grpSp>
        <p:nvGrpSpPr>
          <p:cNvPr id="353" name="Grup"/>
          <p:cNvGrpSpPr/>
          <p:nvPr/>
        </p:nvGrpSpPr>
        <p:grpSpPr>
          <a:xfrm>
            <a:off x="19089005" y="12033808"/>
            <a:ext cx="5000205" cy="1304030"/>
            <a:chOff x="0" y="0"/>
            <a:chExt cx="5000204" cy="1304028"/>
          </a:xfrm>
        </p:grpSpPr>
        <p:sp>
          <p:nvSpPr>
            <p:cNvPr id="35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35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4"/>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
        <p:nvSpPr>
          <p:cNvPr id="2" name="Text Box 1"/>
          <p:cNvSpPr txBox="1"/>
          <p:nvPr/>
        </p:nvSpPr>
        <p:spPr>
          <a:xfrm>
            <a:off x="2809240" y="6209030"/>
            <a:ext cx="1342580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sz="4000">
                <a:latin typeface="Times New Roman" panose="02020603050405020304" charset="0"/>
                <a:cs typeface="Times New Roman" panose="02020603050405020304" charset="0"/>
                <a:sym typeface="+mn-ea"/>
              </a:rPr>
              <a:t>Nigerian Pharmaceutical industries</a:t>
            </a:r>
            <a:r>
              <a:rPr lang="en-GB" altLang="en-US" sz="4000">
                <a:latin typeface="Times New Roman" panose="02020603050405020304" charset="0"/>
                <a:cs typeface="Times New Roman" panose="02020603050405020304" charset="0"/>
                <a:sym typeface="+mn-ea"/>
              </a:rPr>
              <a:t> </a:t>
            </a:r>
            <a:r>
              <a:rPr lang="en-US" sz="4000">
                <a:latin typeface="Times New Roman" panose="02020603050405020304" charset="0"/>
                <a:cs typeface="Times New Roman" panose="02020603050405020304" charset="0"/>
                <a:sym typeface="+mn-ea"/>
              </a:rPr>
              <a:t>Emzor, Fidson, etc</a:t>
            </a:r>
            <a:endParaRPr kumimoji="0" lang="en-GB" altLang="en-US" sz="4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3" name="Text Box 2"/>
          <p:cNvSpPr txBox="1"/>
          <p:nvPr/>
        </p:nvSpPr>
        <p:spPr>
          <a:xfrm>
            <a:off x="6864668" y="7002145"/>
            <a:ext cx="574421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sz="4000">
                <a:latin typeface="Times New Roman" panose="02020603050405020304" charset="0"/>
                <a:cs typeface="Times New Roman" panose="02020603050405020304" charset="0"/>
                <a:sym typeface="+mn-ea"/>
              </a:rPr>
              <a:t>Lekki conservation centre</a:t>
            </a:r>
            <a:endParaRPr kumimoji="0" lang="en-GB" altLang="en-US" sz="4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4" name="Text Box 3"/>
          <p:cNvSpPr txBox="1"/>
          <p:nvPr/>
        </p:nvSpPr>
        <p:spPr>
          <a:xfrm>
            <a:off x="3883343" y="8009890"/>
            <a:ext cx="3361690"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sz="4000">
                <a:latin typeface="Times New Roman" panose="02020603050405020304" charset="0"/>
                <a:cs typeface="Times New Roman" panose="02020603050405020304" charset="0"/>
                <a:sym typeface="+mn-ea"/>
              </a:rPr>
              <a:t>Elegushi beach</a:t>
            </a:r>
            <a:endParaRPr kumimoji="0" lang="en-GB" altLang="en-US" sz="4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5" name="Text Box 4"/>
          <p:cNvSpPr txBox="1"/>
          <p:nvPr/>
        </p:nvSpPr>
        <p:spPr>
          <a:xfrm>
            <a:off x="5520691" y="8782685"/>
            <a:ext cx="364172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sz="4000">
                <a:latin typeface="Times New Roman" panose="02020603050405020304" charset="0"/>
                <a:cs typeface="Times New Roman" panose="02020603050405020304" charset="0"/>
                <a:sym typeface="+mn-ea"/>
              </a:rPr>
              <a:t>National theatre</a:t>
            </a:r>
            <a:endParaRPr kumimoji="0" lang="en-GB" altLang="en-US" sz="4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6" name="Text Box 5"/>
          <p:cNvSpPr txBox="1"/>
          <p:nvPr/>
        </p:nvSpPr>
        <p:spPr>
          <a:xfrm>
            <a:off x="6652896" y="9770745"/>
            <a:ext cx="464502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sz="4000">
                <a:latin typeface="Times New Roman" panose="02020603050405020304" charset="0"/>
                <a:cs typeface="Times New Roman" panose="02020603050405020304" charset="0"/>
                <a:sym typeface="+mn-ea"/>
              </a:rPr>
              <a:t>Freedom park Lagos</a:t>
            </a:r>
            <a:endParaRPr kumimoji="0" lang="en-GB" altLang="en-US" sz="4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7" name="Text Box 6"/>
          <p:cNvSpPr txBox="1"/>
          <p:nvPr/>
        </p:nvSpPr>
        <p:spPr>
          <a:xfrm>
            <a:off x="8519161" y="10602595"/>
            <a:ext cx="1133157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US" sz="4000">
                <a:latin typeface="Times New Roman" panose="02020603050405020304" charset="0"/>
                <a:cs typeface="Times New Roman" panose="02020603050405020304" charset="0"/>
                <a:sym typeface="+mn-ea"/>
              </a:rPr>
              <a:t>Mobee Royal Family Slave</a:t>
            </a:r>
            <a:r>
              <a:rPr lang="en-GB" altLang="en-US" sz="4000">
                <a:latin typeface="Times New Roman" panose="02020603050405020304" charset="0"/>
                <a:cs typeface="Times New Roman" panose="02020603050405020304" charset="0"/>
                <a:sym typeface="+mn-ea"/>
              </a:rPr>
              <a:t> </a:t>
            </a:r>
            <a:r>
              <a:rPr lang="en-US" sz="4000">
                <a:latin typeface="Times New Roman" panose="02020603050405020304" charset="0"/>
                <a:cs typeface="Times New Roman" panose="02020603050405020304" charset="0"/>
                <a:sym typeface="+mn-ea"/>
              </a:rPr>
              <a:t>Relics Museum Badagry</a:t>
            </a:r>
            <a:endParaRPr kumimoji="0" lang="en-GB" altLang="en-US" sz="4000" b="1" i="0" u="none" strike="noStrike" cap="none" spc="0" normalizeH="0" baseline="0">
              <a:ln>
                <a:noFill/>
              </a:ln>
              <a:solidFill>
                <a:srgbClr val="000000"/>
              </a:solidFill>
              <a:effectLst/>
              <a:uFillTx/>
              <a:latin typeface="Helvetica Neue"/>
              <a:ea typeface="Helvetica Neue"/>
              <a:cs typeface="Helvetica Neue"/>
              <a:sym typeface="Helvetica Neue"/>
            </a:endParaRPr>
          </a:p>
        </p:txBody>
      </p:sp>
      <p:sp>
        <p:nvSpPr>
          <p:cNvPr id="8" name="Text Box 7"/>
          <p:cNvSpPr txBox="1"/>
          <p:nvPr/>
        </p:nvSpPr>
        <p:spPr>
          <a:xfrm>
            <a:off x="11135996" y="11590655"/>
            <a:ext cx="376872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GB" altLang="en-US" sz="4000">
                <a:latin typeface="Times New Roman" panose="02020603050405020304" charset="0"/>
                <a:cs typeface="Times New Roman" panose="02020603050405020304" charset="0"/>
                <a:sym typeface="+mn-ea"/>
              </a:rPr>
              <a:t>Nike Art Gallery</a:t>
            </a:r>
            <a:endParaRPr kumimoji="0" lang="en-GB" altLang="en-US" sz="4000" b="1" i="0" u="none" strike="noStrike" cap="none" spc="0" normalizeH="0" baseline="0">
              <a:ln>
                <a:noFill/>
              </a:ln>
              <a:solidFill>
                <a:srgbClr val="000000"/>
              </a:solidFill>
              <a:effectLst/>
              <a:uFillTx/>
              <a:latin typeface="Times New Roman" panose="02020603050405020304" charset="0"/>
              <a:ea typeface="Helvetica Neue"/>
              <a:cs typeface="Times New Roman" panose="02020603050405020304" charset="0"/>
              <a:sym typeface="+mn-ea"/>
            </a:endParaRPr>
          </a:p>
        </p:txBody>
      </p:sp>
      <p:sp>
        <p:nvSpPr>
          <p:cNvPr id="9" name="Text Box 8"/>
          <p:cNvSpPr txBox="1"/>
          <p:nvPr/>
        </p:nvSpPr>
        <p:spPr>
          <a:xfrm>
            <a:off x="7038341" y="12363450"/>
            <a:ext cx="3176905" cy="7169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50800" tIns="50800" rIns="50800" bIns="50800" numCol="1" spcCol="38100" rtlCol="0" anchor="t" forceAA="0">
            <a:spAutoFit/>
          </a:bodyPr>
          <a:lstStyle/>
          <a:p>
            <a:pPr marL="0" marR="0" indent="0" algn="ctr" defTabSz="825500" rtl="0" fontAlgn="auto" latinLnBrk="0" hangingPunct="0">
              <a:lnSpc>
                <a:spcPct val="100000"/>
              </a:lnSpc>
              <a:spcBef>
                <a:spcPts val="0"/>
              </a:spcBef>
              <a:spcAft>
                <a:spcPts val="0"/>
              </a:spcAft>
              <a:buClrTx/>
              <a:buSzTx/>
              <a:buFontTx/>
              <a:buNone/>
            </a:pPr>
            <a:r>
              <a:rPr lang="en-GB" altLang="en-US" sz="4000">
                <a:latin typeface="Times New Roman" panose="02020603050405020304" charset="0"/>
                <a:cs typeface="Times New Roman" panose="02020603050405020304" charset="0"/>
                <a:sym typeface="+mn-ea"/>
              </a:rPr>
              <a:t>And lots more</a:t>
            </a:r>
            <a:endParaRPr kumimoji="0" lang="en-GB" altLang="en-US" sz="4000" b="1" i="0" u="none" strike="noStrike" cap="none" spc="0" normalizeH="0" baseline="0">
              <a:ln>
                <a:noFill/>
              </a:ln>
              <a:solidFill>
                <a:srgbClr val="000000"/>
              </a:solidFill>
              <a:effectLst/>
              <a:uFillTx/>
              <a:latin typeface="Times New Roman" panose="02020603050405020304" charset="0"/>
              <a:ea typeface="Helvetica Neue"/>
              <a:cs typeface="Times New Roman" panose="02020603050405020304" charset="0"/>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500">
        <p14:prism dir="r"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pexels-photo-1895849.jpeg" descr="C:\Users\chris\Downloads\LEKKICONSER.jpgLEKKICONSER"/>
          <p:cNvPicPr>
            <a:picLocks noChangeAspect="1"/>
          </p:cNvPicPr>
          <p:nvPr/>
        </p:nvPicPr>
        <p:blipFill>
          <a:blip r:embed="rId2"/>
          <a:srcRect/>
          <a:stretch>
            <a:fillRect/>
          </a:stretch>
        </p:blipFill>
        <p:spPr>
          <a:xfrm>
            <a:off x="-45238" y="-40640"/>
            <a:ext cx="11517956" cy="6478270"/>
          </a:xfrm>
          <a:prstGeom prst="rect">
            <a:avLst/>
          </a:prstGeom>
          <a:ln w="12700">
            <a:miter lim="400000"/>
            <a:headEnd/>
            <a:tailEnd/>
          </a:ln>
        </p:spPr>
      </p:pic>
      <p:sp>
        <p:nvSpPr>
          <p:cNvPr id="408" name="CHART LINE"/>
          <p:cNvSpPr/>
          <p:nvPr/>
        </p:nvSpPr>
        <p:spPr>
          <a:xfrm>
            <a:off x="11459864" y="2329769"/>
            <a:ext cx="12981311" cy="1136690"/>
          </a:xfrm>
          <a:prstGeom prst="rect">
            <a:avLst/>
          </a:prstGeom>
          <a:gradFill>
            <a:gsLst>
              <a:gs pos="0">
                <a:schemeClr val="accent3">
                  <a:hueOff val="914337"/>
                  <a:satOff val="31515"/>
                  <a:lumOff val="-30784"/>
                </a:schemeClr>
              </a:gs>
              <a:gs pos="100000">
                <a:schemeClr val="accent3">
                  <a:hueOff val="362282"/>
                  <a:satOff val="31803"/>
                  <a:lumOff val="-18236"/>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GB" sz="3000">
                <a:latin typeface="Times New Roman" panose="02020603050405020304" charset="0"/>
                <a:cs typeface="Times New Roman" panose="02020603050405020304" charset="0"/>
              </a:rPr>
              <a:t>LEKKI CONSERVATION CENTRE</a:t>
            </a:r>
            <a:endParaRPr lang="en-GB" sz="3000" b="1">
              <a:latin typeface="Times New Roman" panose="02020603050405020304" charset="0"/>
              <a:ea typeface="Helvetica Neue"/>
              <a:cs typeface="Times New Roman" panose="02020603050405020304" charset="0"/>
              <a:sym typeface="Helvetica Neue"/>
            </a:endParaRPr>
          </a:p>
        </p:txBody>
      </p:sp>
      <p:sp>
        <p:nvSpPr>
          <p:cNvPr id="409"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12180635" y="4216666"/>
            <a:ext cx="11334823" cy="6872605"/>
          </a:xfrm>
          <a:prstGeom prst="rect">
            <a:avLst/>
          </a:prstGeom>
          <a:ln w="12700">
            <a:miter lim="400000"/>
          </a:ln>
        </p:spPr>
        <p:txBody>
          <a:bodyPr lIns="50800" tIns="50800" rIns="50800" bIns="50800" anchor="ctr">
            <a:spAutoFit/>
          </a:bodyPr>
          <a:lstStyle>
            <a:lvl1pPr algn="r" defTabSz="457200">
              <a:defRPr sz="3200" b="0"/>
            </a:lvl1pPr>
          </a:lstStyle>
          <a:p>
            <a:pPr algn="l"/>
            <a:r>
              <a:rPr sz="4000" b="1">
                <a:latin typeface="Times New Roman" panose="02020603050405020304" charset="0"/>
                <a:cs typeface="Times New Roman" panose="02020603050405020304" charset="0"/>
              </a:rPr>
              <a:t>Lekki Conservation Centre in Nigeria has a 401-metre-long canopy walkway which is referred to as the longest canopy walkway in Africa.</a:t>
            </a:r>
          </a:p>
          <a:p>
            <a:pPr algn="l"/>
            <a:endParaRPr sz="4000" b="1">
              <a:latin typeface="Times New Roman" panose="02020603050405020304" charset="0"/>
              <a:cs typeface="Times New Roman" panose="02020603050405020304" charset="0"/>
            </a:endParaRPr>
          </a:p>
          <a:p>
            <a:pPr algn="l"/>
            <a:r>
              <a:rPr sz="4000" b="1">
                <a:latin typeface="Times New Roman" panose="02020603050405020304" charset="0"/>
                <a:cs typeface="Times New Roman" panose="02020603050405020304" charset="0"/>
              </a:rPr>
              <a:t>Lekki Conservation Centre has a tree house, nature station, bird hide, swamp look-out station, rotunda, 96-seater gazebos, 6- and 8-seater family huts, floor games (ludo, snake and ladder, draught, chess and street tennis), koi &amp; tilapia ponds, beach volley-ball courts &amp; Spectators’ pavilion, barbecue joints, serene and secure environment</a:t>
            </a:r>
          </a:p>
        </p:txBody>
      </p:sp>
      <p:grpSp>
        <p:nvGrpSpPr>
          <p:cNvPr id="413" name="Grup"/>
          <p:cNvGrpSpPr/>
          <p:nvPr/>
        </p:nvGrpSpPr>
        <p:grpSpPr>
          <a:xfrm>
            <a:off x="19089005" y="12033808"/>
            <a:ext cx="5000205" cy="1304030"/>
            <a:chOff x="0" y="0"/>
            <a:chExt cx="5000204" cy="1304028"/>
          </a:xfrm>
        </p:grpSpPr>
        <p:sp>
          <p:nvSpPr>
            <p:cNvPr id="41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4"/>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pic>
        <p:nvPicPr>
          <p:cNvPr id="2" name="Picture Placeholder 1" descr="lekki2"/>
          <p:cNvPicPr>
            <a:picLocks noGrp="1" noChangeAspect="1"/>
          </p:cNvPicPr>
          <p:nvPr>
            <p:ph type="pic" idx="13"/>
          </p:nvPr>
        </p:nvPicPr>
        <p:blipFill>
          <a:blip r:embed="rId3"/>
          <a:stretch>
            <a:fillRect/>
          </a:stretch>
        </p:blipFill>
        <p:spPr>
          <a:xfrm>
            <a:off x="-30480" y="6395720"/>
            <a:ext cx="11479530" cy="72478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p:nvPr>
            <p:extLst>
              <p:ext uri="{D42A27DB-BD31-4B8C-83A1-F6EECF244321}">
                <p14:modId xmlns:p14="http://schemas.microsoft.com/office/powerpoint/2010/main" val="1477687635"/>
              </p:ext>
            </p:extLst>
          </p:nvPr>
        </p:nvGraphicFramePr>
        <p:xfrm>
          <a:off x="0" y="1809750"/>
          <a:ext cx="24334470" cy="11877675"/>
        </p:xfrm>
        <a:graphic>
          <a:graphicData uri="http://schemas.openxmlformats.org/drawingml/2006/table">
            <a:tbl>
              <a:tblPr firstRow="1" bandRow="1">
                <a:tableStyleId>{5940675A-B579-460E-94D1-54222C63F5DA}</a:tableStyleId>
              </a:tblPr>
              <a:tblGrid>
                <a:gridCol w="8111490"/>
                <a:gridCol w="8111490"/>
                <a:gridCol w="8111490"/>
              </a:tblGrid>
              <a:tr h="791845">
                <a:tc>
                  <a:txBody>
                    <a:bodyPr/>
                    <a:lstStyle/>
                    <a:p>
                      <a:pPr>
                        <a:buNone/>
                      </a:pPr>
                      <a:r>
                        <a:rPr lang="en-GB" altLang="en-US" sz="3400" b="1" dirty="0">
                          <a:latin typeface="Times New Roman" panose="02020603050405020304" charset="0"/>
                          <a:cs typeface="Times New Roman" panose="02020603050405020304" charset="0"/>
                        </a:rPr>
                        <a:t>ITEM</a:t>
                      </a:r>
                    </a:p>
                  </a:txBody>
                  <a:tcPr/>
                </a:tc>
                <a:tc>
                  <a:txBody>
                    <a:bodyPr/>
                    <a:lstStyle/>
                    <a:p>
                      <a:pPr>
                        <a:buNone/>
                      </a:pPr>
                      <a:r>
                        <a:rPr lang="en-GB" altLang="en-US" sz="3400" b="1">
                          <a:latin typeface="Times New Roman" panose="02020603050405020304" charset="0"/>
                          <a:cs typeface="Times New Roman" panose="02020603050405020304" charset="0"/>
                        </a:rPr>
                        <a:t>DESCRIPTIONS</a:t>
                      </a:r>
                    </a:p>
                  </a:txBody>
                  <a:tcPr/>
                </a:tc>
                <a:tc>
                  <a:txBody>
                    <a:bodyPr/>
                    <a:lstStyle/>
                    <a:p>
                      <a:pPr>
                        <a:buNone/>
                      </a:pPr>
                      <a:r>
                        <a:rPr lang="en-GB" altLang="en-US" sz="3400" b="1">
                          <a:latin typeface="Times New Roman" panose="02020603050405020304" charset="0"/>
                          <a:cs typeface="Times New Roman" panose="02020603050405020304" charset="0"/>
                        </a:rPr>
                        <a:t>COST (N)</a:t>
                      </a:r>
                    </a:p>
                  </a:txBody>
                  <a:tcPr/>
                </a:tc>
              </a:tr>
              <a:tr h="791845">
                <a:tc>
                  <a:txBody>
                    <a:bodyPr/>
                    <a:lstStyle/>
                    <a:p>
                      <a:endParaRPr lang="en-GB" dirty="0"/>
                    </a:p>
                  </a:txBody>
                  <a:tcPr/>
                </a:tc>
                <a:tc>
                  <a:txBody>
                    <a:bodyPr/>
                    <a:lstStyle/>
                    <a:p>
                      <a:pPr>
                        <a:buNone/>
                      </a:pPr>
                      <a:endParaRPr lang="en-US" sz="3400">
                        <a:latin typeface="Times New Roman" panose="02020603050405020304" charset="0"/>
                        <a:cs typeface="Times New Roman" panose="02020603050405020304" charset="0"/>
                      </a:endParaRPr>
                    </a:p>
                  </a:txBody>
                  <a:tcPr/>
                </a:tc>
                <a:tc>
                  <a:txBody>
                    <a:bodyPr/>
                    <a:lstStyle/>
                    <a:p>
                      <a:endParaRPr lang="en-GB" dirty="0"/>
                    </a:p>
                  </a:txBody>
                  <a:tcPr/>
                </a:tc>
              </a:tr>
              <a:tr h="791845">
                <a:tc>
                  <a:txBody>
                    <a:bodyPr/>
                    <a:lstStyle/>
                    <a:p>
                      <a:endParaRPr lang="en-GB"/>
                    </a:p>
                  </a:txBody>
                  <a:tcPr/>
                </a:tc>
                <a:tc>
                  <a:txBody>
                    <a:bodyPr/>
                    <a:lstStyle/>
                    <a:p>
                      <a:pPr>
                        <a:buNone/>
                      </a:pPr>
                      <a:endParaRPr lang="en-US" sz="3400" dirty="0">
                        <a:latin typeface="Times New Roman" panose="02020603050405020304" charset="0"/>
                        <a:cs typeface="Times New Roman" panose="02020603050405020304" charset="0"/>
                      </a:endParaRPr>
                    </a:p>
                  </a:txBody>
                  <a:tcPr/>
                </a:tc>
                <a:tc>
                  <a:txBody>
                    <a:bodyPr/>
                    <a:lstStyle/>
                    <a:p>
                      <a:endParaRPr lang="en-GB"/>
                    </a:p>
                  </a:txBody>
                  <a:tcPr/>
                </a:tc>
              </a:tr>
              <a:tr h="791845">
                <a:tc>
                  <a:txBody>
                    <a:bodyPr/>
                    <a:lstStyle/>
                    <a:p>
                      <a:endParaRPr lang="en-GB"/>
                    </a:p>
                  </a:txBody>
                  <a:tcPr/>
                </a:tc>
                <a:tc>
                  <a:txBody>
                    <a:bodyPr/>
                    <a:lstStyle/>
                    <a:p>
                      <a:endParaRPr lang="en-GB" dirty="0"/>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dirty="0"/>
                    </a:p>
                  </a:txBody>
                  <a:tcPr/>
                </a:tc>
                <a:tc>
                  <a:txBody>
                    <a:bodyPr/>
                    <a:lstStyle/>
                    <a:p>
                      <a:endParaRPr lang="en-GB"/>
                    </a:p>
                  </a:txBody>
                  <a:tcPr/>
                </a:tc>
              </a:tr>
              <a:tr h="791845">
                <a:tc>
                  <a:txBody>
                    <a:bodyPr/>
                    <a:lstStyle/>
                    <a:p>
                      <a:endParaRPr lang="en-GB"/>
                    </a:p>
                  </a:txBody>
                  <a:tcPr/>
                </a:tc>
                <a:tc>
                  <a:txBody>
                    <a:bodyPr/>
                    <a:lstStyle/>
                    <a:p>
                      <a:pPr>
                        <a:buNone/>
                      </a:pPr>
                      <a:endParaRPr lang="en-US" sz="3400">
                        <a:latin typeface="Times New Roman" panose="02020603050405020304" charset="0"/>
                        <a:cs typeface="Times New Roman" panose="02020603050405020304" charset="0"/>
                      </a:endParaRPr>
                    </a:p>
                  </a:txBody>
                  <a:tcPr/>
                </a:tc>
                <a:tc>
                  <a:txBody>
                    <a:bodyPr/>
                    <a:lstStyle/>
                    <a:p>
                      <a:endParaRPr lang="en-GB"/>
                    </a:p>
                  </a:txBody>
                  <a:tcPr/>
                </a:tc>
              </a:tr>
              <a:tr h="791845">
                <a:tc>
                  <a:txBody>
                    <a:bodyPr/>
                    <a:lstStyle/>
                    <a:p>
                      <a:endParaRPr lang="en-GB" dirty="0"/>
                    </a:p>
                  </a:txBody>
                  <a:tcPr/>
                </a:tc>
                <a:tc>
                  <a:txBody>
                    <a:bodyPr/>
                    <a:lstStyle/>
                    <a:p>
                      <a:pPr>
                        <a:buNone/>
                      </a:pPr>
                      <a:endParaRPr lang="en-US" sz="3400">
                        <a:latin typeface="Times New Roman" panose="02020603050405020304" charset="0"/>
                        <a:cs typeface="Times New Roman" panose="02020603050405020304" charset="0"/>
                      </a:endParaRPr>
                    </a:p>
                  </a:txBody>
                  <a:tcPr/>
                </a:tc>
                <a:tc>
                  <a:txBody>
                    <a:bodyPr/>
                    <a:lstStyle/>
                    <a:p>
                      <a:endParaRPr lang="en-GB" dirty="0"/>
                    </a:p>
                  </a:txBody>
                  <a:tcPr/>
                </a:tc>
              </a:tr>
            </a:tbl>
          </a:graphicData>
        </a:graphic>
      </p:graphicFrame>
      <p:sp>
        <p:nvSpPr>
          <p:cNvPr id="415" name="CHART LINE"/>
          <p:cNvSpPr/>
          <p:nvPr/>
        </p:nvSpPr>
        <p:spPr>
          <a:xfrm>
            <a:off x="4630797" y="-46"/>
            <a:ext cx="12981312" cy="1136690"/>
          </a:xfrm>
          <a:prstGeom prst="rect">
            <a:avLst/>
          </a:prstGeom>
          <a:gradFill>
            <a:gsLst>
              <a:gs pos="0">
                <a:schemeClr val="accent3">
                  <a:hueOff val="914337"/>
                  <a:satOff val="31515"/>
                  <a:lumOff val="-30783"/>
                </a:schemeClr>
              </a:gs>
              <a:gs pos="100000">
                <a:schemeClr val="accent3">
                  <a:hueOff val="362282"/>
                  <a:satOff val="31803"/>
                  <a:lumOff val="-18235"/>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GB" sz="4800" b="1">
                <a:solidFill>
                  <a:srgbClr val="000000"/>
                </a:solidFill>
                <a:latin typeface="Times New Roman" panose="02020603050405020304" charset="0"/>
                <a:cs typeface="Times New Roman" panose="02020603050405020304" charset="0"/>
                <a:sym typeface="+mn-ea"/>
              </a:rPr>
              <a:t>PROGRAMME PROPOSED EXPENDITURE</a:t>
            </a:r>
            <a:endParaRPr lang="en-GB" altLang="en-US" sz="4800" b="1">
              <a:solidFill>
                <a:srgbClr val="000000"/>
              </a:solidFill>
              <a:latin typeface="Times New Roman" panose="02020603050405020304" charset="0"/>
              <a:ea typeface="Helvetica Neue"/>
              <a:cs typeface="Times New Roman" panose="02020603050405020304" charset="0"/>
              <a:sym typeface="+mn-ea"/>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pexels-photo-1895849.jpeg" descr="C:\Users\chris\Downloads\National-Theatre-Lagos-Nigeria.jpgNational-Theatre-Lagos-Nigeria"/>
          <p:cNvPicPr>
            <a:picLocks noChangeAspect="1"/>
          </p:cNvPicPr>
          <p:nvPr/>
        </p:nvPicPr>
        <p:blipFill>
          <a:blip r:embed="rId2"/>
          <a:srcRect/>
          <a:stretch>
            <a:fillRect/>
          </a:stretch>
        </p:blipFill>
        <p:spPr>
          <a:xfrm>
            <a:off x="-45238" y="2539047"/>
            <a:ext cx="11517956" cy="8637905"/>
          </a:xfrm>
          <a:prstGeom prst="rect">
            <a:avLst/>
          </a:prstGeom>
          <a:ln w="12700">
            <a:miter lim="400000"/>
            <a:headEnd/>
            <a:tailEnd/>
          </a:ln>
        </p:spPr>
      </p:pic>
      <p:sp>
        <p:nvSpPr>
          <p:cNvPr id="408" name="CHART LINE"/>
          <p:cNvSpPr/>
          <p:nvPr/>
        </p:nvSpPr>
        <p:spPr>
          <a:xfrm>
            <a:off x="11459864" y="2329769"/>
            <a:ext cx="12981311" cy="1136690"/>
          </a:xfrm>
          <a:prstGeom prst="rect">
            <a:avLst/>
          </a:prstGeom>
          <a:gradFill>
            <a:gsLst>
              <a:gs pos="0">
                <a:schemeClr val="accent3">
                  <a:hueOff val="914337"/>
                  <a:satOff val="31515"/>
                  <a:lumOff val="-30784"/>
                </a:schemeClr>
              </a:gs>
              <a:gs pos="100000">
                <a:schemeClr val="accent3">
                  <a:hueOff val="362282"/>
                  <a:satOff val="31803"/>
                  <a:lumOff val="-18236"/>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GB" sz="3000">
                <a:latin typeface="Times New Roman" panose="02020603050405020304" charset="0"/>
                <a:cs typeface="Times New Roman" panose="02020603050405020304" charset="0"/>
              </a:rPr>
              <a:t>NATIONAL THEATRE</a:t>
            </a:r>
            <a:endParaRPr lang="en-GB" sz="3000" b="1">
              <a:latin typeface="Times New Roman" panose="02020603050405020304" charset="0"/>
              <a:ea typeface="Helvetica Neue"/>
              <a:cs typeface="Times New Roman" panose="02020603050405020304" charset="0"/>
              <a:sym typeface="Helvetica Neue"/>
            </a:endParaRPr>
          </a:p>
        </p:txBody>
      </p:sp>
      <p:sp>
        <p:nvSpPr>
          <p:cNvPr id="409"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12479720" y="4553851"/>
            <a:ext cx="11334823" cy="6872605"/>
          </a:xfrm>
          <a:prstGeom prst="rect">
            <a:avLst/>
          </a:prstGeom>
          <a:ln w="12700">
            <a:miter lim="400000"/>
          </a:ln>
        </p:spPr>
        <p:txBody>
          <a:bodyPr lIns="50800" tIns="50800" rIns="50800" bIns="50800" anchor="ctr">
            <a:spAutoFit/>
          </a:bodyPr>
          <a:lstStyle>
            <a:lvl1pPr algn="r" defTabSz="457200">
              <a:defRPr sz="3200" b="0"/>
            </a:lvl1pPr>
          </a:lstStyle>
          <a:p>
            <a:pPr algn="l"/>
            <a:r>
              <a:rPr sz="4000" b="1">
                <a:latin typeface="Times New Roman" panose="02020603050405020304" charset="0"/>
                <a:cs typeface="Times New Roman" panose="02020603050405020304" charset="0"/>
              </a:rPr>
              <a:t>The National Theatre, Nigeria is the primary centre for the performing arts in Nigeria. The monument is located in Iganmu, Surulere, Lagos.</a:t>
            </a:r>
          </a:p>
          <a:p>
            <a:pPr algn="l"/>
            <a:endParaRPr sz="4000" b="1">
              <a:latin typeface="Times New Roman" panose="02020603050405020304" charset="0"/>
              <a:cs typeface="Times New Roman" panose="02020603050405020304" charset="0"/>
            </a:endParaRPr>
          </a:p>
          <a:p>
            <a:pPr algn="l"/>
            <a:r>
              <a:rPr sz="4000" b="1">
                <a:latin typeface="Times New Roman" panose="02020603050405020304" charset="0"/>
                <a:cs typeface="Times New Roman" panose="02020603050405020304" charset="0"/>
              </a:rPr>
              <a:t>The National Theatre of Nigeria can be basically described as the NATIONAL HOME OF ENTERTAINMENT. Its management is committed to achieving the objectives for which the National Theatre was established, with regard to the presentation, preservation and promotion of arts and culture in Nigeria. </a:t>
            </a:r>
          </a:p>
        </p:txBody>
      </p:sp>
      <p:grpSp>
        <p:nvGrpSpPr>
          <p:cNvPr id="413" name="Grup"/>
          <p:cNvGrpSpPr/>
          <p:nvPr/>
        </p:nvGrpSpPr>
        <p:grpSpPr>
          <a:xfrm>
            <a:off x="19089005" y="12033808"/>
            <a:ext cx="5000205" cy="1304030"/>
            <a:chOff x="0" y="0"/>
            <a:chExt cx="5000204" cy="1304028"/>
          </a:xfrm>
        </p:grpSpPr>
        <p:sp>
          <p:nvSpPr>
            <p:cNvPr id="41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4"/>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pexels-photo-1895849.jpeg" descr="C:\Users\chris\Downloads\Elegushi-Beach-Lagos.jpgElegushi-Beach-Lagos"/>
          <p:cNvPicPr>
            <a:picLocks noChangeAspect="1"/>
          </p:cNvPicPr>
          <p:nvPr/>
        </p:nvPicPr>
        <p:blipFill>
          <a:blip r:embed="rId2"/>
          <a:srcRect/>
          <a:stretch>
            <a:fillRect/>
          </a:stretch>
        </p:blipFill>
        <p:spPr>
          <a:xfrm>
            <a:off x="-45238" y="2256472"/>
            <a:ext cx="11517956" cy="5758815"/>
          </a:xfrm>
          <a:prstGeom prst="rect">
            <a:avLst/>
          </a:prstGeom>
          <a:ln w="12700">
            <a:miter lim="400000"/>
            <a:headEnd/>
            <a:tailEnd/>
          </a:ln>
        </p:spPr>
      </p:pic>
      <p:sp>
        <p:nvSpPr>
          <p:cNvPr id="408" name="CHART LINE"/>
          <p:cNvSpPr/>
          <p:nvPr/>
        </p:nvSpPr>
        <p:spPr>
          <a:xfrm>
            <a:off x="11459864" y="2329769"/>
            <a:ext cx="12981311" cy="1136690"/>
          </a:xfrm>
          <a:prstGeom prst="rect">
            <a:avLst/>
          </a:prstGeom>
          <a:gradFill>
            <a:gsLst>
              <a:gs pos="0">
                <a:schemeClr val="accent3">
                  <a:hueOff val="914337"/>
                  <a:satOff val="31515"/>
                  <a:lumOff val="-30785"/>
                </a:schemeClr>
              </a:gs>
              <a:gs pos="100000">
                <a:schemeClr val="accent3">
                  <a:hueOff val="362282"/>
                  <a:satOff val="31803"/>
                  <a:lumOff val="-18237"/>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GB">
                <a:latin typeface="Times New Roman" panose="02020603050405020304" charset="0"/>
                <a:cs typeface="Times New Roman" panose="02020603050405020304" charset="0"/>
              </a:rPr>
              <a:t>ELEGUSHI BEACH</a:t>
            </a:r>
            <a:endParaRPr lang="en-GB" b="1">
              <a:latin typeface="Times New Roman" panose="02020603050405020304" charset="0"/>
              <a:ea typeface="Helvetica Neue"/>
              <a:cs typeface="Times New Roman" panose="02020603050405020304" charset="0"/>
              <a:sym typeface="Helvetica Neue"/>
            </a:endParaRPr>
          </a:p>
        </p:txBody>
      </p:sp>
      <p:sp>
        <p:nvSpPr>
          <p:cNvPr id="409"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12539410" y="4360176"/>
            <a:ext cx="11334823" cy="6872605"/>
          </a:xfrm>
          <a:prstGeom prst="rect">
            <a:avLst/>
          </a:prstGeom>
          <a:ln w="12700">
            <a:miter lim="400000"/>
          </a:ln>
        </p:spPr>
        <p:txBody>
          <a:bodyPr lIns="50800" tIns="50800" rIns="50800" bIns="50800" anchor="ctr">
            <a:spAutoFit/>
          </a:bodyPr>
          <a:lstStyle>
            <a:lvl1pPr algn="r" defTabSz="457200">
              <a:defRPr sz="3200" b="0"/>
            </a:lvl1pPr>
          </a:lstStyle>
          <a:p>
            <a:pPr algn="l"/>
            <a:r>
              <a:rPr sz="4000" b="1">
                <a:latin typeface="Times New Roman" panose="02020603050405020304" charset="0"/>
                <a:cs typeface="Times New Roman" panose="02020603050405020304" charset="0"/>
              </a:rPr>
              <a:t>Elegushi Beach is a private beach located at Lekki, Lagos state, southwest Nigeria.</a:t>
            </a:r>
          </a:p>
          <a:p>
            <a:pPr algn="l"/>
            <a:r>
              <a:rPr sz="4000" b="1">
                <a:latin typeface="Times New Roman" panose="02020603050405020304" charset="0"/>
                <a:cs typeface="Times New Roman" panose="02020603050405020304" charset="0"/>
              </a:rPr>
              <a:t>The beach is owned by the Elegushi royal family in Lekki, Lagos state.</a:t>
            </a:r>
          </a:p>
          <a:p>
            <a:pPr algn="l"/>
            <a:endParaRPr sz="4000" b="1">
              <a:latin typeface="Times New Roman" panose="02020603050405020304" charset="0"/>
              <a:cs typeface="Times New Roman" panose="02020603050405020304" charset="0"/>
            </a:endParaRPr>
          </a:p>
          <a:p>
            <a:pPr algn="l"/>
            <a:r>
              <a:rPr sz="4000" b="1">
                <a:latin typeface="Times New Roman" panose="02020603050405020304" charset="0"/>
                <a:cs typeface="Times New Roman" panose="02020603050405020304" charset="0"/>
              </a:rPr>
              <a:t>Elegushi private beach is seen as one of the best beaches in Lagos and Nigeria at large. The beach entertains close to 40,000 guests every week with Sundays being the best day on the beach. Over half of all guests that are entertained on the beach weekly visit on Sundays.</a:t>
            </a:r>
          </a:p>
        </p:txBody>
      </p:sp>
      <p:grpSp>
        <p:nvGrpSpPr>
          <p:cNvPr id="413" name="Grup"/>
          <p:cNvGrpSpPr/>
          <p:nvPr/>
        </p:nvGrpSpPr>
        <p:grpSpPr>
          <a:xfrm>
            <a:off x="19089005" y="12033808"/>
            <a:ext cx="5000205" cy="1304030"/>
            <a:chOff x="0" y="0"/>
            <a:chExt cx="5000204" cy="1304028"/>
          </a:xfrm>
        </p:grpSpPr>
        <p:sp>
          <p:nvSpPr>
            <p:cNvPr id="41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5"/>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pic>
        <p:nvPicPr>
          <p:cNvPr id="2" name="Picture Placeholder 1" descr="elegushi"/>
          <p:cNvPicPr>
            <a:picLocks noGrp="1" noChangeAspect="1"/>
          </p:cNvPicPr>
          <p:nvPr>
            <p:ph type="pic" idx="13"/>
          </p:nvPr>
        </p:nvPicPr>
        <p:blipFill>
          <a:blip r:embed="rId3"/>
          <a:stretch>
            <a:fillRect/>
          </a:stretch>
        </p:blipFill>
        <p:spPr>
          <a:xfrm>
            <a:off x="-48895" y="8082280"/>
            <a:ext cx="11504930" cy="6316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pexels-photo-1895849.jpeg" descr="C:\Users\chris\Downloads\Freedom-Park-Lagos.jpgFreedom-Park-Lagos"/>
          <p:cNvPicPr>
            <a:picLocks noChangeAspect="1"/>
          </p:cNvPicPr>
          <p:nvPr/>
        </p:nvPicPr>
        <p:blipFill>
          <a:blip r:embed="rId2"/>
          <a:srcRect/>
          <a:stretch>
            <a:fillRect/>
          </a:stretch>
        </p:blipFill>
        <p:spPr>
          <a:xfrm>
            <a:off x="-79375" y="2256155"/>
            <a:ext cx="11461750" cy="5758815"/>
          </a:xfrm>
          <a:prstGeom prst="rect">
            <a:avLst/>
          </a:prstGeom>
          <a:ln w="12700">
            <a:miter lim="400000"/>
            <a:headEnd/>
            <a:tailEnd/>
          </a:ln>
        </p:spPr>
      </p:pic>
      <p:sp>
        <p:nvSpPr>
          <p:cNvPr id="408" name="CHART LINE"/>
          <p:cNvSpPr/>
          <p:nvPr/>
        </p:nvSpPr>
        <p:spPr>
          <a:xfrm>
            <a:off x="11459864" y="2329769"/>
            <a:ext cx="12981311" cy="1136690"/>
          </a:xfrm>
          <a:prstGeom prst="rect">
            <a:avLst/>
          </a:prstGeom>
          <a:gradFill>
            <a:gsLst>
              <a:gs pos="0">
                <a:schemeClr val="accent3">
                  <a:hueOff val="914337"/>
                  <a:satOff val="31515"/>
                  <a:lumOff val="-30784"/>
                </a:schemeClr>
              </a:gs>
              <a:gs pos="100000">
                <a:schemeClr val="accent3">
                  <a:hueOff val="362282"/>
                  <a:satOff val="31803"/>
                  <a:lumOff val="-18236"/>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GB" altLang="en-US">
                <a:solidFill>
                  <a:schemeClr val="bg1"/>
                </a:solidFill>
                <a:latin typeface="Times New Roman" panose="02020603050405020304" charset="0"/>
                <a:cs typeface="Times New Roman" panose="02020603050405020304" charset="0"/>
                <a:sym typeface="+mn-ea"/>
              </a:rPr>
              <a:t>FREEDOM PARK </a:t>
            </a:r>
            <a:endParaRPr lang="en-GB" altLang="en-US" b="1">
              <a:solidFill>
                <a:schemeClr val="bg1"/>
              </a:solidFill>
              <a:latin typeface="Times New Roman" panose="02020603050405020304" charset="0"/>
              <a:ea typeface="Helvetica Neue"/>
              <a:cs typeface="Times New Roman" panose="02020603050405020304" charset="0"/>
              <a:sym typeface="+mn-ea"/>
            </a:endParaRPr>
          </a:p>
        </p:txBody>
      </p:sp>
      <p:sp>
        <p:nvSpPr>
          <p:cNvPr id="409"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12539410" y="3415931"/>
            <a:ext cx="11334823" cy="9335135"/>
          </a:xfrm>
          <a:prstGeom prst="rect">
            <a:avLst/>
          </a:prstGeom>
          <a:ln w="12700">
            <a:miter lim="400000"/>
          </a:ln>
        </p:spPr>
        <p:txBody>
          <a:bodyPr lIns="50800" tIns="50800" rIns="50800" bIns="50800" anchor="ctr">
            <a:spAutoFit/>
          </a:bodyPr>
          <a:lstStyle>
            <a:lvl1pPr algn="r" defTabSz="457200">
              <a:defRPr sz="3200" b="0"/>
            </a:lvl1pPr>
          </a:lstStyle>
          <a:p>
            <a:pPr algn="l"/>
            <a:r>
              <a:rPr sz="4000" b="1">
                <a:latin typeface="Times New Roman" panose="02020603050405020304" charset="0"/>
                <a:cs typeface="Times New Roman" panose="02020603050405020304" charset="0"/>
              </a:rPr>
              <a:t>Freedom Park is a memorial and leisure park area in the middle of downtown Lagos in Lagos Island, Nigeria which was formerly Her Majesty's Broad Street Prison. It was designed by the Architect Theo Lawson.</a:t>
            </a:r>
          </a:p>
          <a:p>
            <a:pPr algn="l"/>
            <a:endParaRPr sz="4000" b="1">
              <a:latin typeface="Times New Roman" panose="02020603050405020304" charset="0"/>
              <a:cs typeface="Times New Roman" panose="02020603050405020304" charset="0"/>
            </a:endParaRPr>
          </a:p>
          <a:p>
            <a:pPr algn="l"/>
            <a:r>
              <a:rPr sz="4000" b="1">
                <a:latin typeface="Times New Roman" panose="02020603050405020304" charset="0"/>
                <a:cs typeface="Times New Roman" panose="02020603050405020304" charset="0"/>
              </a:rPr>
              <a:t>The Park was constructed to preserve the history and cultural heritage of Nigerians. Monuments in the park reveal the Lagos colonial heritage and history of Her Majesty's Broad Street prisons. It was built to commemorate the 50th anniversary independence celebration in October, 2010. The Park serves as a National Memorial, a Historical landmark, a Cultural site, Arts and Recreation centre.</a:t>
            </a:r>
          </a:p>
        </p:txBody>
      </p:sp>
      <p:grpSp>
        <p:nvGrpSpPr>
          <p:cNvPr id="413" name="Grup"/>
          <p:cNvGrpSpPr/>
          <p:nvPr/>
        </p:nvGrpSpPr>
        <p:grpSpPr>
          <a:xfrm>
            <a:off x="19089005" y="12033808"/>
            <a:ext cx="5000205" cy="1304030"/>
            <a:chOff x="0" y="0"/>
            <a:chExt cx="5000204" cy="1304028"/>
          </a:xfrm>
        </p:grpSpPr>
        <p:sp>
          <p:nvSpPr>
            <p:cNvPr id="41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4"/>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pic>
        <p:nvPicPr>
          <p:cNvPr id="2" name="Picture Placeholder 1" descr="C:\Users\chris\Downloads\Freedom-Park-Lagos-2.jpgFreedom-Park-Lagos-2"/>
          <p:cNvPicPr>
            <a:picLocks noGrp="1" noChangeAspect="1"/>
          </p:cNvPicPr>
          <p:nvPr>
            <p:ph type="pic" idx="13"/>
          </p:nvPr>
        </p:nvPicPr>
        <p:blipFill>
          <a:blip r:embed="rId3"/>
          <a:srcRect/>
          <a:stretch>
            <a:fillRect/>
          </a:stretch>
        </p:blipFill>
        <p:spPr>
          <a:xfrm>
            <a:off x="25400" y="8082280"/>
            <a:ext cx="11356340" cy="6316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5" name="pexels-photo-1895849.jpeg" descr="C:\Users\chris\Downloads\nike-art-gallery.jpegnike-art-gallery"/>
          <p:cNvPicPr>
            <a:picLocks noChangeAspect="1"/>
          </p:cNvPicPr>
          <p:nvPr/>
        </p:nvPicPr>
        <p:blipFill>
          <a:blip r:embed="rId2"/>
          <a:srcRect/>
          <a:stretch>
            <a:fillRect/>
          </a:stretch>
        </p:blipFill>
        <p:spPr>
          <a:xfrm>
            <a:off x="17780" y="2256155"/>
            <a:ext cx="11229975" cy="5758815"/>
          </a:xfrm>
          <a:prstGeom prst="rect">
            <a:avLst/>
          </a:prstGeom>
          <a:ln w="12700">
            <a:miter lim="400000"/>
            <a:headEnd/>
            <a:tailEnd/>
          </a:ln>
        </p:spPr>
      </p:pic>
      <p:sp>
        <p:nvSpPr>
          <p:cNvPr id="408" name="CHART LINE"/>
          <p:cNvSpPr/>
          <p:nvPr/>
        </p:nvSpPr>
        <p:spPr>
          <a:xfrm>
            <a:off x="11459864" y="2329769"/>
            <a:ext cx="12981311" cy="1136690"/>
          </a:xfrm>
          <a:prstGeom prst="rect">
            <a:avLst/>
          </a:prstGeom>
          <a:gradFill>
            <a:gsLst>
              <a:gs pos="0">
                <a:schemeClr val="accent3">
                  <a:hueOff val="914337"/>
                  <a:satOff val="31515"/>
                  <a:lumOff val="-30783"/>
                </a:schemeClr>
              </a:gs>
              <a:gs pos="100000">
                <a:schemeClr val="accent3">
                  <a:hueOff val="362282"/>
                  <a:satOff val="31803"/>
                  <a:lumOff val="-18235"/>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GB" altLang="en-US" sz="3000">
                <a:solidFill>
                  <a:schemeClr val="bg1"/>
                </a:solidFill>
                <a:latin typeface="Times New Roman" panose="02020603050405020304" charset="0"/>
                <a:cs typeface="Times New Roman" panose="02020603050405020304" charset="0"/>
                <a:sym typeface="+mn-ea"/>
              </a:rPr>
              <a:t>NIKE ART GALLERY</a:t>
            </a:r>
            <a:endParaRPr lang="en-GB" altLang="en-US" sz="3000" b="1">
              <a:solidFill>
                <a:schemeClr val="bg1"/>
              </a:solidFill>
              <a:latin typeface="Times New Roman" panose="02020603050405020304" charset="0"/>
              <a:ea typeface="Helvetica Neue"/>
              <a:cs typeface="Times New Roman" panose="02020603050405020304" charset="0"/>
              <a:sym typeface="+mn-ea"/>
            </a:endParaRPr>
          </a:p>
        </p:txBody>
      </p:sp>
      <p:sp>
        <p:nvSpPr>
          <p:cNvPr id="409"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12539410" y="6493776"/>
            <a:ext cx="11334823" cy="3179445"/>
          </a:xfrm>
          <a:prstGeom prst="rect">
            <a:avLst/>
          </a:prstGeom>
          <a:ln w="12700">
            <a:miter lim="400000"/>
          </a:ln>
        </p:spPr>
        <p:txBody>
          <a:bodyPr lIns="50800" tIns="50800" rIns="50800" bIns="50800" anchor="ctr">
            <a:spAutoFit/>
          </a:bodyPr>
          <a:lstStyle>
            <a:lvl1pPr algn="r" defTabSz="457200">
              <a:defRPr sz="3200" b="0"/>
            </a:lvl1pPr>
          </a:lstStyle>
          <a:p>
            <a:pPr algn="l"/>
            <a:r>
              <a:rPr sz="4000" b="1">
                <a:latin typeface="Times New Roman" panose="02020603050405020304" charset="0"/>
                <a:cs typeface="Times New Roman" panose="02020603050405020304" charset="0"/>
              </a:rPr>
              <a:t>The gallery is arguably the largest of its kind in West Africa. Housed in a five-storey tall building, it boasts a collection of about 8,000 diverse artworks from various Nigerian artists like Chief Josephine Oboh Macleod.</a:t>
            </a:r>
          </a:p>
        </p:txBody>
      </p:sp>
      <p:grpSp>
        <p:nvGrpSpPr>
          <p:cNvPr id="413" name="Grup"/>
          <p:cNvGrpSpPr/>
          <p:nvPr/>
        </p:nvGrpSpPr>
        <p:grpSpPr>
          <a:xfrm>
            <a:off x="19089005" y="12033808"/>
            <a:ext cx="5000205" cy="1304030"/>
            <a:chOff x="0" y="0"/>
            <a:chExt cx="5000204" cy="1304028"/>
          </a:xfrm>
        </p:grpSpPr>
        <p:sp>
          <p:nvSpPr>
            <p:cNvPr id="41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3"/>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1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3"/>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pic>
        <p:nvPicPr>
          <p:cNvPr id="2" name="Picture Placeholder 1" descr="C:\Users\chris\Downloads\NIKE.jpgNIKE"/>
          <p:cNvPicPr>
            <a:picLocks noGrp="1" noChangeAspect="1"/>
          </p:cNvPicPr>
          <p:nvPr>
            <p:ph type="pic" idx="13"/>
          </p:nvPr>
        </p:nvPicPr>
        <p:blipFill>
          <a:blip r:embed="rId3"/>
          <a:srcRect/>
          <a:stretch>
            <a:fillRect/>
          </a:stretch>
        </p:blipFill>
        <p:spPr>
          <a:xfrm>
            <a:off x="16828" y="8082280"/>
            <a:ext cx="11229975" cy="63169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DESING TITLE"/>
          <p:cNvSpPr txBox="1"/>
          <p:nvPr/>
        </p:nvSpPr>
        <p:spPr>
          <a:xfrm>
            <a:off x="1347020" y="1244626"/>
            <a:ext cx="3542665" cy="1086485"/>
          </a:xfrm>
          <a:prstGeom prst="rect">
            <a:avLst/>
          </a:prstGeom>
          <a:ln w="12700">
            <a:miter lim="400000"/>
          </a:ln>
        </p:spPr>
        <p:txBody>
          <a:bodyPr wrap="none" lIns="50800" tIns="50800" rIns="50800" bIns="50800" anchor="ctr">
            <a:spAutoFit/>
          </a:bodyPr>
          <a:lstStyle/>
          <a:p>
            <a:pPr algn="l">
              <a:lnSpc>
                <a:spcPct val="80000"/>
              </a:lnSpc>
              <a:defRPr sz="8000" b="0">
                <a:latin typeface="Helvetica Neue Thin"/>
                <a:ea typeface="Helvetica Neue Thin"/>
                <a:cs typeface="Helvetica Neue Thin"/>
                <a:sym typeface="Helvetica Neue Thin"/>
              </a:defRPr>
            </a:pPr>
            <a:r>
              <a:rPr lang="en-GB">
                <a:latin typeface="Times New Roman" panose="02020603050405020304" charset="0"/>
                <a:cs typeface="Times New Roman" panose="02020603050405020304" charset="0"/>
              </a:rPr>
              <a:t>VENUE</a:t>
            </a:r>
            <a:endParaRPr lang="en-GB" b="1">
              <a:latin typeface="Times New Roman" panose="02020603050405020304" charset="0"/>
              <a:ea typeface="Helvetica Neue"/>
              <a:cs typeface="Times New Roman" panose="02020603050405020304" charset="0"/>
              <a:sym typeface="Helvetica Neue"/>
            </a:endParaRPr>
          </a:p>
        </p:txBody>
      </p:sp>
      <p:sp>
        <p:nvSpPr>
          <p:cNvPr id="316" name="To how did the classical Latin become so incoherent? According to McClintock, a 15th century typesetter likely scrambled part of Cicero's De Finibus in order to provide placeholder text to mockup various fonts for a type specimen book.…"/>
          <p:cNvSpPr txBox="1"/>
          <p:nvPr/>
        </p:nvSpPr>
        <p:spPr>
          <a:xfrm>
            <a:off x="1347020" y="3953633"/>
            <a:ext cx="6700013" cy="4718050"/>
          </a:xfrm>
          <a:prstGeom prst="rect">
            <a:avLst/>
          </a:prstGeom>
          <a:ln w="12700">
            <a:miter lim="400000"/>
          </a:ln>
        </p:spPr>
        <p:txBody>
          <a:bodyPr lIns="50800" tIns="50800" rIns="50800" bIns="50800" anchor="ctr">
            <a:spAutoFit/>
          </a:bodyPr>
          <a:lstStyle/>
          <a:p>
            <a:pPr algn="l" defTabSz="457200">
              <a:defRPr sz="3200" b="0"/>
            </a:pPr>
            <a:r>
              <a:rPr lang="en-US" sz="5000">
                <a:latin typeface="Times New Roman" panose="02020603050405020304" charset="0"/>
                <a:cs typeface="Times New Roman" panose="02020603050405020304" charset="0"/>
                <a:sym typeface="+mn-ea"/>
              </a:rPr>
              <a:t>The </a:t>
            </a:r>
            <a:r>
              <a:rPr lang="en-GB" altLang="en-US" sz="5000">
                <a:latin typeface="Times New Roman" panose="02020603050405020304" charset="0"/>
                <a:cs typeface="Times New Roman" panose="02020603050405020304" charset="0"/>
                <a:sym typeface="+mn-ea"/>
              </a:rPr>
              <a:t>Global Health Summit</a:t>
            </a:r>
            <a:r>
              <a:rPr lang="en-US" sz="5000">
                <a:latin typeface="Times New Roman" panose="02020603050405020304" charset="0"/>
                <a:cs typeface="Times New Roman" panose="02020603050405020304" charset="0"/>
                <a:sym typeface="+mn-ea"/>
              </a:rPr>
              <a:t> is expected to be carried out at an auditorium of about </a:t>
            </a:r>
            <a:r>
              <a:rPr lang="en-GB" altLang="en-US" sz="5000">
                <a:latin typeface="Times New Roman" panose="02020603050405020304" charset="0"/>
                <a:cs typeface="Times New Roman" panose="02020603050405020304" charset="0"/>
                <a:sym typeface="+mn-ea"/>
              </a:rPr>
              <a:t>500 </a:t>
            </a:r>
            <a:r>
              <a:rPr lang="en-US" sz="5000">
                <a:latin typeface="Times New Roman" panose="02020603050405020304" charset="0"/>
                <a:cs typeface="Times New Roman" panose="02020603050405020304" charset="0"/>
                <a:sym typeface="+mn-ea"/>
              </a:rPr>
              <a:t>seater located in the national Secretariat</a:t>
            </a:r>
            <a:endParaRPr sz="5000">
              <a:latin typeface="Times New Roman" panose="02020603050405020304" charset="0"/>
              <a:cs typeface="Times New Roman" panose="02020603050405020304" charset="0"/>
            </a:endParaRPr>
          </a:p>
        </p:txBody>
      </p:sp>
      <p:sp>
        <p:nvSpPr>
          <p:cNvPr id="317" name="Çizgi"/>
          <p:cNvSpPr/>
          <p:nvPr/>
        </p:nvSpPr>
        <p:spPr>
          <a:xfrm>
            <a:off x="1427000" y="2424989"/>
            <a:ext cx="6540052" cy="1"/>
          </a:xfrm>
          <a:prstGeom prst="line">
            <a:avLst/>
          </a:prstGeom>
          <a:ln w="25400">
            <a:solidFill>
              <a:srgbClr val="000000"/>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318" name="pexels-photo-1892621.jpeg" descr="C:\Users\chris\Documents\igbinedion.pngigbinedion"/>
          <p:cNvPicPr>
            <a:picLocks noChangeAspect="1"/>
          </p:cNvPicPr>
          <p:nvPr/>
        </p:nvPicPr>
        <p:blipFill>
          <a:blip r:embed="rId2"/>
          <a:srcRect/>
          <a:stretch>
            <a:fillRect/>
          </a:stretch>
        </p:blipFill>
        <p:spPr>
          <a:xfrm>
            <a:off x="9681069" y="7515"/>
            <a:ext cx="14684375" cy="13815767"/>
          </a:xfrm>
          <a:prstGeom prst="rect">
            <a:avLst/>
          </a:prstGeom>
          <a:ln w="12700">
            <a:miter lim="400000"/>
            <a:headEnd/>
            <a:tailEnd/>
          </a:ln>
        </p:spPr>
      </p:pic>
      <p:sp>
        <p:nvSpPr>
          <p:cNvPr id="319" name="Dikdörtgen"/>
          <p:cNvSpPr/>
          <p:nvPr/>
        </p:nvSpPr>
        <p:spPr>
          <a:xfrm>
            <a:off x="12991342" y="-24359"/>
            <a:ext cx="11517956" cy="13815617"/>
          </a:xfrm>
          <a:prstGeom prst="rect">
            <a:avLst/>
          </a:prstGeom>
          <a:gradFill>
            <a:gsLst>
              <a:gs pos="0">
                <a:schemeClr val="accent3">
                  <a:hueOff val="914337"/>
                  <a:satOff val="31515"/>
                  <a:lumOff val="-30785"/>
                  <a:alpha val="68399"/>
                </a:schemeClr>
              </a:gs>
              <a:gs pos="100000">
                <a:schemeClr val="accent3">
                  <a:hueOff val="362282"/>
                  <a:satOff val="31803"/>
                  <a:lumOff val="-18237"/>
                  <a:alpha val="34000"/>
                </a:schemeClr>
              </a:gs>
            </a:gsLst>
            <a:lin ang="54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325" name="Grup"/>
          <p:cNvGrpSpPr/>
          <p:nvPr/>
        </p:nvGrpSpPr>
        <p:grpSpPr>
          <a:xfrm>
            <a:off x="1558152" y="11746939"/>
            <a:ext cx="5000206" cy="1304030"/>
            <a:chOff x="0" y="0"/>
            <a:chExt cx="5000204" cy="1304028"/>
          </a:xfrm>
        </p:grpSpPr>
        <p:sp>
          <p:nvSpPr>
            <p:cNvPr id="323"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24"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5"/>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CHART LINE"/>
          <p:cNvSpPr/>
          <p:nvPr/>
        </p:nvSpPr>
        <p:spPr>
          <a:xfrm>
            <a:off x="9961773" y="2329769"/>
            <a:ext cx="11517212" cy="1136690"/>
          </a:xfrm>
          <a:prstGeom prst="rect">
            <a:avLst/>
          </a:prstGeom>
          <a:gradFill>
            <a:gsLst>
              <a:gs pos="0">
                <a:schemeClr val="accent3">
                  <a:hueOff val="914337"/>
                  <a:satOff val="31515"/>
                  <a:lumOff val="-30783"/>
                </a:schemeClr>
              </a:gs>
              <a:gs pos="100000">
                <a:schemeClr val="accent3">
                  <a:hueOff val="362282"/>
                  <a:satOff val="31803"/>
                  <a:lumOff val="-18235"/>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US" sz="6000" b="1">
                <a:solidFill>
                  <a:srgbClr val="000000"/>
                </a:solidFill>
                <a:latin typeface="Times New Roman" panose="02020603050405020304" charset="0"/>
                <a:cs typeface="Times New Roman" panose="02020603050405020304" charset="0"/>
                <a:sym typeface="+mn-ea"/>
              </a:rPr>
              <a:t>SOCIAL EVENTS</a:t>
            </a:r>
            <a:endParaRPr lang="en-GB" sz="6000" b="1">
              <a:latin typeface="Times New Roman" panose="02020603050405020304" charset="0"/>
              <a:ea typeface="Helvetica Neue"/>
              <a:cs typeface="Times New Roman" panose="02020603050405020304" charset="0"/>
              <a:sym typeface="Helvetica Neue"/>
            </a:endParaRPr>
          </a:p>
        </p:txBody>
      </p:sp>
      <p:sp>
        <p:nvSpPr>
          <p:cNvPr id="398"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9925719" y="5288969"/>
            <a:ext cx="11589319" cy="5641340"/>
          </a:xfrm>
          <a:prstGeom prst="rect">
            <a:avLst/>
          </a:prstGeom>
          <a:ln w="12700">
            <a:miter lim="400000"/>
          </a:ln>
        </p:spPr>
        <p:txBody>
          <a:bodyPr lIns="50800" tIns="50800" rIns="50800" bIns="50800" anchor="ctr">
            <a:spAutoFit/>
          </a:bodyPr>
          <a:lstStyle>
            <a:lvl1pPr algn="l" defTabSz="457200">
              <a:defRPr sz="3200" b="0"/>
            </a:lvl1pPr>
          </a:lstStyle>
          <a:p>
            <a:pPr algn="l"/>
            <a:r>
              <a:rPr lang="en-US" sz="4500">
                <a:latin typeface="Times New Roman" panose="02020603050405020304" charset="0"/>
                <a:cs typeface="Times New Roman" panose="02020603050405020304" charset="0"/>
                <a:sym typeface="+mn-ea"/>
              </a:rPr>
              <a:t>A range of mind blowing social events will be held during the symposium to provide a relaxing and fun filled experience, while giving participants opportunity to build friendships through interaction. Some of which are:</a:t>
            </a:r>
            <a:endParaRPr lang="en-US" sz="4500">
              <a:solidFill>
                <a:srgbClr val="000000"/>
              </a:solidFill>
              <a:latin typeface="Times New Roman" panose="02020603050405020304" charset="0"/>
              <a:cs typeface="Times New Roman" panose="02020603050405020304" charset="0"/>
            </a:endParaRPr>
          </a:p>
          <a:p>
            <a:pPr marL="457200" indent="-457200">
              <a:buFont typeface="Arial" panose="020B0604020202020204"/>
              <a:buChar char="•"/>
            </a:pPr>
            <a:r>
              <a:rPr lang="en-US" sz="4500">
                <a:latin typeface="Times New Roman" panose="02020603050405020304" charset="0"/>
                <a:cs typeface="Times New Roman" panose="02020603050405020304" charset="0"/>
                <a:sym typeface="+mn-ea"/>
              </a:rPr>
              <a:t>Welcoming events</a:t>
            </a:r>
            <a:endParaRPr lang="en-US" sz="4500">
              <a:solidFill>
                <a:srgbClr val="000000"/>
              </a:solidFill>
              <a:latin typeface="Times New Roman" panose="02020603050405020304" charset="0"/>
              <a:cs typeface="Times New Roman" panose="02020603050405020304" charset="0"/>
            </a:endParaRPr>
          </a:p>
          <a:p>
            <a:pPr marL="457200" indent="-457200">
              <a:buFont typeface="Arial" panose="020B0604020202020204"/>
              <a:buChar char="•"/>
            </a:pPr>
            <a:r>
              <a:rPr lang="en-US" sz="4500">
                <a:latin typeface="Times New Roman" panose="02020603050405020304" charset="0"/>
                <a:cs typeface="Times New Roman" panose="02020603050405020304" charset="0"/>
                <a:sym typeface="+mn-ea"/>
              </a:rPr>
              <a:t>Picnics</a:t>
            </a:r>
            <a:endParaRPr lang="en-US" sz="4500">
              <a:solidFill>
                <a:srgbClr val="000000"/>
              </a:solidFill>
              <a:latin typeface="Times New Roman" panose="02020603050405020304" charset="0"/>
              <a:cs typeface="Times New Roman" panose="02020603050405020304" charset="0"/>
            </a:endParaRPr>
          </a:p>
          <a:p>
            <a:pPr marL="457200" indent="-457200">
              <a:buFont typeface="Arial" panose="020B0604020202020204"/>
              <a:buChar char="•"/>
            </a:pPr>
            <a:r>
              <a:rPr lang="en-US" sz="4500">
                <a:latin typeface="Times New Roman" panose="02020603050405020304" charset="0"/>
                <a:cs typeface="Times New Roman" panose="02020603050405020304" charset="0"/>
                <a:sym typeface="+mn-ea"/>
              </a:rPr>
              <a:t>Bonfire night, etc.</a:t>
            </a:r>
            <a:endParaRPr sz="4500" b="1">
              <a:latin typeface="Times New Roman" panose="02020603050405020304" charset="0"/>
              <a:cs typeface="Times New Roman" panose="02020603050405020304" charset="0"/>
            </a:endParaRPr>
          </a:p>
        </p:txBody>
      </p:sp>
      <p:grpSp>
        <p:nvGrpSpPr>
          <p:cNvPr id="403" name="Grup"/>
          <p:cNvGrpSpPr/>
          <p:nvPr/>
        </p:nvGrpSpPr>
        <p:grpSpPr>
          <a:xfrm>
            <a:off x="19089005" y="12033808"/>
            <a:ext cx="5000205" cy="1304030"/>
            <a:chOff x="0" y="0"/>
            <a:chExt cx="5000204" cy="1304028"/>
          </a:xfrm>
        </p:grpSpPr>
        <p:sp>
          <p:nvSpPr>
            <p:cNvPr id="40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3"/>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0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3"/>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pic>
        <p:nvPicPr>
          <p:cNvPr id="3" name="Picture Placeholder 2" descr="FESTIVAL 1"/>
          <p:cNvPicPr>
            <a:picLocks noGrp="1" noChangeAspect="1"/>
          </p:cNvPicPr>
          <p:nvPr>
            <p:ph type="pic" sz="quarter" idx="13"/>
          </p:nvPr>
        </p:nvPicPr>
        <p:blipFill>
          <a:blip r:embed="rId2"/>
          <a:stretch>
            <a:fillRect/>
          </a:stretch>
        </p:blipFill>
        <p:spPr>
          <a:xfrm>
            <a:off x="0" y="7433310"/>
            <a:ext cx="9432290" cy="5597525"/>
          </a:xfrm>
          <a:prstGeom prst="rect">
            <a:avLst/>
          </a:prstGeom>
        </p:spPr>
      </p:pic>
      <p:pic>
        <p:nvPicPr>
          <p:cNvPr id="7" name="Picture Placeholder 6" descr="BONFIRE"/>
          <p:cNvPicPr>
            <a:picLocks noGrp="1" noChangeAspect="1"/>
          </p:cNvPicPr>
          <p:nvPr>
            <p:ph type="pic" sz="quarter" idx="14"/>
          </p:nvPr>
        </p:nvPicPr>
        <p:blipFill>
          <a:blip r:embed="rId3"/>
          <a:stretch>
            <a:fillRect/>
          </a:stretch>
        </p:blipFill>
        <p:spPr>
          <a:xfrm>
            <a:off x="635" y="2105025"/>
            <a:ext cx="9432290" cy="52254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HART LINE"/>
          <p:cNvSpPr/>
          <p:nvPr/>
        </p:nvSpPr>
        <p:spPr>
          <a:xfrm>
            <a:off x="-47248" y="2329769"/>
            <a:ext cx="12981312" cy="1136690"/>
          </a:xfrm>
          <a:prstGeom prst="rect">
            <a:avLst/>
          </a:prstGeom>
          <a:gradFill>
            <a:gsLst>
              <a:gs pos="0">
                <a:schemeClr val="accent3">
                  <a:hueOff val="914337"/>
                  <a:satOff val="31515"/>
                  <a:lumOff val="-30785"/>
                </a:schemeClr>
              </a:gs>
              <a:gs pos="100000">
                <a:schemeClr val="accent3">
                  <a:hueOff val="362282"/>
                  <a:satOff val="31803"/>
                  <a:lumOff val="-18237"/>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US" sz="5000" b="1">
                <a:solidFill>
                  <a:srgbClr val="000000"/>
                </a:solidFill>
                <a:latin typeface="Times New Roman" panose="02020603050405020304" charset="0"/>
                <a:cs typeface="Times New Roman" panose="02020603050405020304" charset="0"/>
                <a:sym typeface="+mn-ea"/>
              </a:rPr>
              <a:t> FEES AND REGISTRATION</a:t>
            </a:r>
            <a:endParaRPr sz="5000" b="1">
              <a:latin typeface="Times New Roman" panose="02020603050405020304" charset="0"/>
              <a:ea typeface="Helvetica Neue"/>
              <a:cs typeface="Times New Roman" panose="02020603050405020304" charset="0"/>
              <a:sym typeface="Helvetica Neue"/>
            </a:endParaRPr>
          </a:p>
        </p:txBody>
      </p:sp>
      <p:sp>
        <p:nvSpPr>
          <p:cNvPr id="416" name="LOREM İPSUM AMET CONSE ADİPCİP"/>
          <p:cNvSpPr txBox="1"/>
          <p:nvPr/>
        </p:nvSpPr>
        <p:spPr>
          <a:xfrm>
            <a:off x="1030605" y="5713096"/>
            <a:ext cx="12647295" cy="4256405"/>
          </a:xfrm>
          <a:prstGeom prst="rect">
            <a:avLst/>
          </a:prstGeom>
          <a:ln w="12700">
            <a:miter lim="400000"/>
          </a:ln>
        </p:spPr>
        <p:txBody>
          <a:bodyPr wrap="square" lIns="50800" tIns="50800" rIns="50800" bIns="50800" anchor="ctr">
            <a:spAutoFit/>
          </a:bodyPr>
          <a:lstStyle>
            <a:lvl1pPr algn="l" defTabSz="457200">
              <a:defRPr sz="7000" b="0">
                <a:latin typeface="+mn-lt"/>
                <a:ea typeface="+mn-ea"/>
                <a:cs typeface="+mn-cs"/>
                <a:sym typeface="Helvetica Neue Medium"/>
              </a:defRPr>
            </a:lvl1pPr>
          </a:lstStyle>
          <a:p>
            <a:r>
              <a:rPr lang="en-GB" sz="4500" b="1">
                <a:latin typeface="Times New Roman" panose="02020603050405020304" charset="0"/>
                <a:cs typeface="Times New Roman" panose="02020603050405020304" charset="0"/>
                <a:sym typeface="+mn-ea"/>
              </a:rPr>
              <a:t>FEES AND REGISTRATION IS FREE FOR ONLY 2 DELEGATES PER COUNTRY</a:t>
            </a:r>
          </a:p>
          <a:p>
            <a:endParaRPr sz="4500" b="1">
              <a:latin typeface="Times New Roman" panose="02020603050405020304" charset="0"/>
              <a:cs typeface="Times New Roman" panose="02020603050405020304" charset="0"/>
            </a:endParaRPr>
          </a:p>
          <a:p>
            <a:r>
              <a:rPr lang="en-GB" sz="4500" b="1">
                <a:latin typeface="Times New Roman" panose="02020603050405020304" charset="0"/>
                <a:cs typeface="Times New Roman" panose="02020603050405020304" charset="0"/>
              </a:rPr>
              <a:t>IF THERE ARE MORE THAN 2 DELEGATES PER COUNTRY, EACH EXTRA DELEGATE WILL PAY A REGISTRATION FEE OF $100</a:t>
            </a:r>
          </a:p>
        </p:txBody>
      </p:sp>
      <p:sp>
        <p:nvSpPr>
          <p:cNvPr id="418" name="Dikdörtgen"/>
          <p:cNvSpPr/>
          <p:nvPr/>
        </p:nvSpPr>
        <p:spPr>
          <a:xfrm>
            <a:off x="669443" y="4643117"/>
            <a:ext cx="23871729" cy="6207766"/>
          </a:xfrm>
          <a:prstGeom prst="rect">
            <a:avLst/>
          </a:prstGeom>
          <a:ln w="63500">
            <a:solidFill>
              <a:schemeClr val="accent3">
                <a:hueOff val="914337"/>
                <a:satOff val="31515"/>
                <a:lumOff val="-30785"/>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19" name="Ok"/>
          <p:cNvSpPr/>
          <p:nvPr/>
        </p:nvSpPr>
        <p:spPr>
          <a:xfrm>
            <a:off x="13692576" y="3572959"/>
            <a:ext cx="8348083" cy="8348082"/>
          </a:xfrm>
          <a:prstGeom prst="rightArrow">
            <a:avLst>
              <a:gd name="adj1" fmla="val 32000"/>
              <a:gd name="adj2" fmla="val 64000"/>
            </a:avLst>
          </a:prstGeom>
          <a:gradFill>
            <a:gsLst>
              <a:gs pos="0">
                <a:schemeClr val="accent3">
                  <a:hueOff val="914337"/>
                  <a:satOff val="31515"/>
                  <a:lumOff val="-30785"/>
                </a:schemeClr>
              </a:gs>
              <a:gs pos="100000">
                <a:schemeClr val="accent3">
                  <a:hueOff val="362282"/>
                  <a:satOff val="31803"/>
                  <a:lumOff val="-18237"/>
                </a:schemeClr>
              </a:gs>
            </a:gsLst>
            <a:lin ang="1080000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20" name="VERY NCIE"/>
          <p:cNvSpPr/>
          <p:nvPr/>
        </p:nvSpPr>
        <p:spPr>
          <a:xfrm rot="5400000">
            <a:off x="20695008" y="7178655"/>
            <a:ext cx="6238768" cy="1136690"/>
          </a:xfrm>
          <a:prstGeom prst="rect">
            <a:avLst/>
          </a:prstGeom>
          <a:gradFill>
            <a:gsLst>
              <a:gs pos="0">
                <a:schemeClr val="accent3">
                  <a:hueOff val="914337"/>
                  <a:satOff val="31515"/>
                  <a:lumOff val="-30785"/>
                </a:schemeClr>
              </a:gs>
              <a:gs pos="100000">
                <a:schemeClr val="accent3">
                  <a:hueOff val="362282"/>
                  <a:satOff val="31803"/>
                  <a:lumOff val="-18237"/>
                </a:schemeClr>
              </a:gs>
            </a:gsLst>
          </a:gradFill>
          <a:ln w="12700">
            <a:miter lim="400000"/>
          </a:ln>
        </p:spPr>
        <p:txBody>
          <a:bodyPr lIns="0" tIns="0" rIns="0" bIns="0" anchor="ctr"/>
          <a:lstStyle/>
          <a:p>
            <a:pPr lvl="2">
              <a:lnSpc>
                <a:spcPct val="80000"/>
              </a:lnSpc>
              <a:defRPr sz="4000" b="0">
                <a:solidFill>
                  <a:srgbClr val="FFFFFF"/>
                </a:solidFill>
                <a:latin typeface="Helvetica Neue Thin"/>
                <a:ea typeface="Helvetica Neue Thin"/>
                <a:cs typeface="Helvetica Neue Thin"/>
                <a:sym typeface="Helvetica Neue Thin"/>
              </a:defRPr>
            </a:pPr>
            <a:r>
              <a:rPr>
                <a:latin typeface="Times New Roman" panose="02020603050405020304" charset="0"/>
                <a:cs typeface="Times New Roman" panose="02020603050405020304" charset="0"/>
              </a:rPr>
              <a:t>VERY </a:t>
            </a:r>
            <a:r>
              <a:rPr b="1">
                <a:latin typeface="Times New Roman" panose="02020603050405020304" charset="0"/>
                <a:ea typeface="Helvetica Neue"/>
                <a:cs typeface="Times New Roman" panose="02020603050405020304" charset="0"/>
                <a:sym typeface="Helvetica Neue"/>
              </a:rPr>
              <a:t>N</a:t>
            </a:r>
            <a:r>
              <a:rPr lang="en-GB" b="1">
                <a:latin typeface="Times New Roman" panose="02020603050405020304" charset="0"/>
                <a:ea typeface="Helvetica Neue"/>
                <a:cs typeface="Times New Roman" panose="02020603050405020304" charset="0"/>
                <a:sym typeface="Helvetica Neue"/>
              </a:rPr>
              <a:t>IC</a:t>
            </a:r>
            <a:r>
              <a:rPr b="1">
                <a:latin typeface="Times New Roman" panose="02020603050405020304" charset="0"/>
                <a:ea typeface="Helvetica Neue"/>
                <a:cs typeface="Times New Roman" panose="02020603050405020304" charset="0"/>
                <a:sym typeface="Helvetica Neue"/>
              </a:rPr>
              <a:t>E</a:t>
            </a:r>
          </a:p>
        </p:txBody>
      </p:sp>
      <p:grpSp>
        <p:nvGrpSpPr>
          <p:cNvPr id="423" name="Grup"/>
          <p:cNvGrpSpPr/>
          <p:nvPr/>
        </p:nvGrpSpPr>
        <p:grpSpPr>
          <a:xfrm>
            <a:off x="19089005" y="12033808"/>
            <a:ext cx="5000205" cy="1304030"/>
            <a:chOff x="0" y="0"/>
            <a:chExt cx="5000204" cy="1304028"/>
          </a:xfrm>
        </p:grpSpPr>
        <p:sp>
          <p:nvSpPr>
            <p:cNvPr id="42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5"/>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Tree>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HART LINE"/>
          <p:cNvSpPr/>
          <p:nvPr/>
        </p:nvSpPr>
        <p:spPr>
          <a:xfrm>
            <a:off x="-47248" y="2329769"/>
            <a:ext cx="12981312" cy="1136690"/>
          </a:xfrm>
          <a:prstGeom prst="rect">
            <a:avLst/>
          </a:prstGeom>
          <a:gradFill>
            <a:gsLst>
              <a:gs pos="0">
                <a:schemeClr val="accent3">
                  <a:hueOff val="914337"/>
                  <a:satOff val="31515"/>
                  <a:lumOff val="-30784"/>
                </a:schemeClr>
              </a:gs>
              <a:gs pos="100000">
                <a:schemeClr val="accent3">
                  <a:hueOff val="362282"/>
                  <a:satOff val="31803"/>
                  <a:lumOff val="-18236"/>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US" sz="5000" b="1">
                <a:solidFill>
                  <a:srgbClr val="000000"/>
                </a:solidFill>
                <a:latin typeface="Times New Roman" panose="02020603050405020304" charset="0"/>
                <a:cs typeface="Times New Roman" panose="02020603050405020304" charset="0"/>
                <a:sym typeface="+mn-ea"/>
              </a:rPr>
              <a:t> </a:t>
            </a:r>
            <a:r>
              <a:rPr lang="en-US" sz="3900" b="1">
                <a:solidFill>
                  <a:srgbClr val="000000"/>
                </a:solidFill>
                <a:latin typeface="Times New Roman" panose="02020603050405020304" charset="0"/>
                <a:cs typeface="Times New Roman" panose="02020603050405020304" charset="0"/>
                <a:sym typeface="+mn-ea"/>
              </a:rPr>
              <a:t>REGISTRATION</a:t>
            </a:r>
            <a:r>
              <a:rPr lang="en-GB" altLang="en-US" sz="3900" b="1">
                <a:solidFill>
                  <a:srgbClr val="000000"/>
                </a:solidFill>
                <a:latin typeface="Times New Roman" panose="02020603050405020304" charset="0"/>
                <a:cs typeface="Times New Roman" panose="02020603050405020304" charset="0"/>
                <a:sym typeface="+mn-ea"/>
              </a:rPr>
              <a:t> FOR INTERNATIONAL STUDENTS</a:t>
            </a:r>
            <a:endParaRPr lang="en-GB" altLang="en-US" sz="3900" b="1">
              <a:solidFill>
                <a:srgbClr val="000000"/>
              </a:solidFill>
              <a:latin typeface="Times New Roman" panose="02020603050405020304" charset="0"/>
              <a:ea typeface="Helvetica Neue"/>
              <a:cs typeface="Times New Roman" panose="02020603050405020304" charset="0"/>
              <a:sym typeface="+mn-ea"/>
            </a:endParaRPr>
          </a:p>
        </p:txBody>
      </p:sp>
      <p:sp>
        <p:nvSpPr>
          <p:cNvPr id="418" name="Dikdörtgen"/>
          <p:cNvSpPr/>
          <p:nvPr/>
        </p:nvSpPr>
        <p:spPr>
          <a:xfrm>
            <a:off x="238760" y="4643120"/>
            <a:ext cx="23714710" cy="6207760"/>
          </a:xfrm>
          <a:prstGeom prst="rect">
            <a:avLst/>
          </a:prstGeom>
          <a:ln w="63500">
            <a:solidFill>
              <a:schemeClr val="accent3">
                <a:hueOff val="914337"/>
                <a:satOff val="31515"/>
                <a:lumOff val="-30784"/>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grpSp>
        <p:nvGrpSpPr>
          <p:cNvPr id="423" name="Grup"/>
          <p:cNvGrpSpPr/>
          <p:nvPr/>
        </p:nvGrpSpPr>
        <p:grpSpPr>
          <a:xfrm>
            <a:off x="19089005" y="12033808"/>
            <a:ext cx="5000205" cy="1304030"/>
            <a:chOff x="0" y="0"/>
            <a:chExt cx="5000204" cy="1304028"/>
          </a:xfrm>
        </p:grpSpPr>
        <p:sp>
          <p:nvSpPr>
            <p:cNvPr id="42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42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4"/>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Tree>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CHART LINE"/>
          <p:cNvSpPr/>
          <p:nvPr/>
        </p:nvSpPr>
        <p:spPr>
          <a:xfrm>
            <a:off x="9961773" y="2329769"/>
            <a:ext cx="11517212" cy="1136690"/>
          </a:xfrm>
          <a:prstGeom prst="rect">
            <a:avLst/>
          </a:prstGeom>
          <a:gradFill>
            <a:gsLst>
              <a:gs pos="0">
                <a:schemeClr val="accent3">
                  <a:hueOff val="914337"/>
                  <a:satOff val="31515"/>
                  <a:lumOff val="-30785"/>
                </a:schemeClr>
              </a:gs>
              <a:gs pos="100000">
                <a:schemeClr val="accent3">
                  <a:hueOff val="362282"/>
                  <a:satOff val="31803"/>
                  <a:lumOff val="-18237"/>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GB" sz="6000" b="1">
                <a:latin typeface="Times New Roman" panose="02020603050405020304" charset="0"/>
                <a:ea typeface="Helvetica Neue"/>
                <a:cs typeface="Times New Roman" panose="02020603050405020304" charset="0"/>
                <a:sym typeface="Helvetica Neue"/>
              </a:rPr>
              <a:t>QUESTIONS?</a:t>
            </a:r>
          </a:p>
        </p:txBody>
      </p:sp>
      <p:sp>
        <p:nvSpPr>
          <p:cNvPr id="398" name="Lorem ipsum dolor sit amet, consectetur adipiscing elit, sed do eiusmod tempor incididunt ut labore et dolore magna aliqua. Ut enim ad minim veniam, quis nostrud exercitation ullamco laboris nisi ut aliquip ex ea commodo consequat. Duis aute irure dolor in"/>
          <p:cNvSpPr txBox="1"/>
          <p:nvPr/>
        </p:nvSpPr>
        <p:spPr>
          <a:xfrm>
            <a:off x="10031764" y="6422038"/>
            <a:ext cx="11589319" cy="872034"/>
          </a:xfrm>
          <a:prstGeom prst="rect">
            <a:avLst/>
          </a:prstGeom>
          <a:ln w="12700">
            <a:miter lim="400000"/>
          </a:ln>
        </p:spPr>
        <p:txBody>
          <a:bodyPr lIns="50800" tIns="50800" rIns="50800" bIns="50800" anchor="ctr">
            <a:spAutoFit/>
          </a:bodyPr>
          <a:lstStyle>
            <a:lvl1pPr algn="l" defTabSz="457200">
              <a:defRPr sz="3200" b="0"/>
            </a:lvl1pPr>
          </a:lstStyle>
          <a:p>
            <a:endParaRPr lang="en-GB" sz="5000" dirty="0">
              <a:latin typeface="Times New Roman" panose="02020603050405020304" charset="0"/>
              <a:cs typeface="Times New Roman" panose="02020603050405020304" charset="0"/>
            </a:endParaRPr>
          </a:p>
        </p:txBody>
      </p:sp>
      <p:grpSp>
        <p:nvGrpSpPr>
          <p:cNvPr id="403" name="Grup"/>
          <p:cNvGrpSpPr/>
          <p:nvPr/>
        </p:nvGrpSpPr>
        <p:grpSpPr>
          <a:xfrm>
            <a:off x="19089005" y="12033808"/>
            <a:ext cx="5000205" cy="1304030"/>
            <a:chOff x="0" y="0"/>
            <a:chExt cx="5000204" cy="1304028"/>
          </a:xfrm>
        </p:grpSpPr>
        <p:sp>
          <p:nvSpPr>
            <p:cNvPr id="401"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02"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5"/>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Tree>
  </p:cSld>
  <p:clrMapOvr>
    <a:masterClrMapping/>
  </p:clrMapOvr>
  <mc:AlternateContent xmlns:mc="http://schemas.openxmlformats.org/markup-compatibility/2006" xmlns:p14="http://schemas.microsoft.com/office/powerpoint/2010/main">
    <mc:Choice Requires="p14">
      <p:transition spd="slow">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hueOff val="914337"/>
                <a:satOff val="31515"/>
                <a:lumOff val="-30785"/>
              </a:schemeClr>
            </a:gs>
            <a:gs pos="100000">
              <a:schemeClr val="accent3">
                <a:hueOff val="362282"/>
                <a:satOff val="31803"/>
                <a:lumOff val="-18237"/>
              </a:schemeClr>
            </a:gs>
          </a:gsLst>
          <a:lin ang="0" scaled="0"/>
        </a:gradFill>
        <a:effectLst/>
      </p:bgPr>
    </p:bg>
    <p:spTree>
      <p:nvGrpSpPr>
        <p:cNvPr id="1" name=""/>
        <p:cNvGrpSpPr/>
        <p:nvPr/>
      </p:nvGrpSpPr>
      <p:grpSpPr>
        <a:xfrm>
          <a:off x="0" y="0"/>
          <a:ext cx="0" cy="0"/>
          <a:chOff x="0" y="0"/>
          <a:chExt cx="0" cy="0"/>
        </a:xfrm>
      </p:grpSpPr>
      <p:sp>
        <p:nvSpPr>
          <p:cNvPr id="425" name="Dikdörtgen"/>
          <p:cNvSpPr/>
          <p:nvPr/>
        </p:nvSpPr>
        <p:spPr>
          <a:xfrm>
            <a:off x="-25460" y="1680269"/>
            <a:ext cx="17638568" cy="2382650"/>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26" name="PRESENTATION TEMPLATE"/>
          <p:cNvSpPr txBox="1"/>
          <p:nvPr/>
        </p:nvSpPr>
        <p:spPr>
          <a:xfrm>
            <a:off x="2016380" y="2328352"/>
            <a:ext cx="12854305" cy="1086485"/>
          </a:xfrm>
          <a:prstGeom prst="rect">
            <a:avLst/>
          </a:prstGeom>
          <a:ln w="12700">
            <a:miter lim="400000"/>
          </a:ln>
        </p:spPr>
        <p:txBody>
          <a:bodyPr wrap="none" lIns="50800" tIns="50800" rIns="50800" bIns="50800" anchor="ctr">
            <a:spAutoFit/>
          </a:bodyPr>
          <a:lstStyle/>
          <a:p>
            <a:pPr algn="l">
              <a:lnSpc>
                <a:spcPct val="80000"/>
              </a:lnSpc>
              <a:defRPr sz="8000" b="0">
                <a:latin typeface="Helvetica Neue Thin"/>
                <a:ea typeface="Helvetica Neue Thin"/>
                <a:cs typeface="Helvetica Neue Thin"/>
                <a:sym typeface="Helvetica Neue Thin"/>
              </a:defRPr>
            </a:pPr>
            <a:r>
              <a:rPr lang="en-GB">
                <a:latin typeface="Times New Roman" panose="02020603050405020304" charset="0"/>
                <a:cs typeface="Times New Roman" panose="02020603050405020304" charset="0"/>
              </a:rPr>
              <a:t>GLOBAL HEALTH SUMMIT</a:t>
            </a:r>
            <a:endParaRPr lang="en-GB" b="1">
              <a:latin typeface="Times New Roman" panose="02020603050405020304" charset="0"/>
              <a:ea typeface="Helvetica Neue"/>
              <a:cs typeface="Times New Roman" panose="02020603050405020304" charset="0"/>
              <a:sym typeface="Helvetica Neue"/>
            </a:endParaRPr>
          </a:p>
        </p:txBody>
      </p:sp>
      <p:sp>
        <p:nvSpPr>
          <p:cNvPr id="427" name="THANK YOU"/>
          <p:cNvSpPr txBox="1"/>
          <p:nvPr/>
        </p:nvSpPr>
        <p:spPr>
          <a:xfrm>
            <a:off x="7511415" y="6353810"/>
            <a:ext cx="8269605" cy="1640205"/>
          </a:xfrm>
          <a:prstGeom prst="rect">
            <a:avLst/>
          </a:prstGeom>
          <a:ln w="12700">
            <a:miter lim="400000"/>
          </a:ln>
        </p:spPr>
        <p:txBody>
          <a:bodyPr wrap="square" lIns="50800" tIns="50800" rIns="50800" bIns="50800" anchor="ctr">
            <a:spAutoFit/>
          </a:bodyPr>
          <a:lstStyle>
            <a:lvl1pPr algn="l" defTabSz="457200">
              <a:defRPr sz="7000" b="0">
                <a:solidFill>
                  <a:srgbClr val="FFFFFF"/>
                </a:solidFill>
                <a:latin typeface="+mn-lt"/>
                <a:ea typeface="+mn-ea"/>
                <a:cs typeface="+mn-cs"/>
                <a:sym typeface="Helvetica Neue Medium"/>
              </a:defRPr>
            </a:lvl1pPr>
          </a:lstStyle>
          <a:p>
            <a:r>
              <a:rPr sz="10000">
                <a:latin typeface="Times New Roman" panose="02020603050405020304" charset="0"/>
                <a:cs typeface="Times New Roman" panose="02020603050405020304" charset="0"/>
              </a:rPr>
              <a:t>THANK YOU</a:t>
            </a:r>
          </a:p>
        </p:txBody>
      </p:sp>
      <p:sp>
        <p:nvSpPr>
          <p:cNvPr id="429" name="Tipografik Karolar"/>
          <p:cNvSpPr/>
          <p:nvPr/>
        </p:nvSpPr>
        <p:spPr>
          <a:xfrm>
            <a:off x="14901891" y="10413324"/>
            <a:ext cx="2382651" cy="23826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30" name="COMPANY NAME"/>
          <p:cNvSpPr txBox="1"/>
          <p:nvPr/>
        </p:nvSpPr>
        <p:spPr>
          <a:xfrm>
            <a:off x="17596936" y="11338584"/>
            <a:ext cx="6441053" cy="532130"/>
          </a:xfrm>
          <a:prstGeom prst="rect">
            <a:avLst/>
          </a:prstGeom>
          <a:ln w="12700">
            <a:miter lim="400000"/>
          </a:ln>
        </p:spPr>
        <p:txBody>
          <a:bodyPr lIns="50800" tIns="50800" rIns="50800" bIns="50800" anchor="ctr">
            <a:spAutoFit/>
          </a:bodyPr>
          <a:lstStyle/>
          <a:p>
            <a:pPr algn="l" defTabSz="457200">
              <a:lnSpc>
                <a:spcPct val="70000"/>
              </a:lnSpc>
              <a:defRPr sz="6000" b="0">
                <a:solidFill>
                  <a:srgbClr val="FFFFFF"/>
                </a:solidFill>
                <a:latin typeface="Helvetica Neue Light"/>
                <a:ea typeface="Helvetica Neue Light"/>
                <a:cs typeface="Helvetica Neue Light"/>
                <a:sym typeface="Helvetica Neue Light"/>
              </a:defRPr>
            </a:pPr>
            <a:r>
              <a:rPr lang="en-GB" sz="4000"/>
              <a:t>GLOBAL HEALTH SUMMIT</a:t>
            </a:r>
            <a:endParaRPr lang="en-GB" sz="4000" b="1">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p:nvPr>
            <p:extLst>
              <p:ext uri="{D42A27DB-BD31-4B8C-83A1-F6EECF244321}">
                <p14:modId xmlns:p14="http://schemas.microsoft.com/office/powerpoint/2010/main" val="2636338137"/>
              </p:ext>
            </p:extLst>
          </p:nvPr>
        </p:nvGraphicFramePr>
        <p:xfrm>
          <a:off x="0" y="1020445"/>
          <a:ext cx="24334470" cy="12700635"/>
        </p:xfrm>
        <a:graphic>
          <a:graphicData uri="http://schemas.openxmlformats.org/drawingml/2006/table">
            <a:tbl>
              <a:tblPr firstRow="1" bandRow="1">
                <a:tableStyleId>{5940675A-B579-460E-94D1-54222C63F5DA}</a:tableStyleId>
              </a:tblPr>
              <a:tblGrid>
                <a:gridCol w="8111490"/>
                <a:gridCol w="8111490"/>
                <a:gridCol w="8111490"/>
              </a:tblGrid>
              <a:tr h="791845">
                <a:tc>
                  <a:txBody>
                    <a:bodyPr/>
                    <a:lstStyle/>
                    <a:p>
                      <a:pPr>
                        <a:buNone/>
                      </a:pPr>
                      <a:r>
                        <a:rPr lang="en-GB" altLang="en-US" sz="3400" b="1" dirty="0">
                          <a:latin typeface="Times New Roman" panose="02020603050405020304" charset="0"/>
                          <a:cs typeface="Times New Roman" panose="02020603050405020304" charset="0"/>
                        </a:rPr>
                        <a:t>ITEM</a:t>
                      </a:r>
                    </a:p>
                  </a:txBody>
                  <a:tcPr/>
                </a:tc>
                <a:tc>
                  <a:txBody>
                    <a:bodyPr/>
                    <a:lstStyle/>
                    <a:p>
                      <a:pPr>
                        <a:buNone/>
                      </a:pPr>
                      <a:r>
                        <a:rPr lang="en-GB" altLang="en-US" sz="3400" b="1">
                          <a:latin typeface="Times New Roman" panose="02020603050405020304" charset="0"/>
                          <a:cs typeface="Times New Roman" panose="02020603050405020304" charset="0"/>
                        </a:rPr>
                        <a:t>DESCRIPTIONS</a:t>
                      </a:r>
                    </a:p>
                  </a:txBody>
                  <a:tcPr/>
                </a:tc>
                <a:tc>
                  <a:txBody>
                    <a:bodyPr/>
                    <a:lstStyle/>
                    <a:p>
                      <a:pPr>
                        <a:buNone/>
                      </a:pPr>
                      <a:r>
                        <a:rPr lang="en-GB" altLang="en-US" sz="3400" b="1">
                          <a:latin typeface="Times New Roman" panose="02020603050405020304" charset="0"/>
                          <a:cs typeface="Times New Roman" panose="02020603050405020304" charset="0"/>
                        </a:rPr>
                        <a:t>COST (N)</a:t>
                      </a:r>
                    </a:p>
                  </a:txBody>
                  <a:tcPr/>
                </a:tc>
              </a:tr>
              <a:tr h="791845">
                <a:tc>
                  <a:txBody>
                    <a:bodyPr/>
                    <a:lstStyle/>
                    <a:p>
                      <a:endParaRPr lang="en-GB" dirty="0"/>
                    </a:p>
                  </a:txBody>
                  <a:tcPr/>
                </a:tc>
                <a:tc>
                  <a:txBody>
                    <a:bodyPr/>
                    <a:lstStyle/>
                    <a:p>
                      <a:pPr>
                        <a:buNone/>
                      </a:pPr>
                      <a:endParaRPr lang="en-US" sz="3400" dirty="0">
                        <a:latin typeface="Times New Roman" panose="02020603050405020304" charset="0"/>
                        <a:cs typeface="Times New Roman" panose="02020603050405020304" charset="0"/>
                      </a:endParaRPr>
                    </a:p>
                  </a:txBody>
                  <a:tcPr/>
                </a:tc>
                <a:tc>
                  <a:txBody>
                    <a:bodyPr/>
                    <a:lstStyle/>
                    <a:p>
                      <a:endParaRPr lang="en-GB" dirty="0"/>
                    </a:p>
                  </a:txBody>
                  <a:tcPr/>
                </a:tc>
              </a:tr>
              <a:tr h="791845">
                <a:tc>
                  <a:txBody>
                    <a:bodyPr/>
                    <a:lstStyle/>
                    <a:p>
                      <a:endParaRPr lang="en-GB"/>
                    </a:p>
                  </a:txBody>
                  <a:tcPr/>
                </a:tc>
                <a:tc>
                  <a:txBody>
                    <a:bodyPr/>
                    <a:lstStyle/>
                    <a:p>
                      <a:endParaRPr lang="en-GB" dirty="0"/>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dirty="0"/>
                    </a:p>
                  </a:txBody>
                  <a:tcPr/>
                </a:tc>
              </a:tr>
              <a:tr h="791845">
                <a:tc>
                  <a:txBody>
                    <a:bodyPr/>
                    <a:lstStyle/>
                    <a:p>
                      <a:endParaRPr lang="en-GB"/>
                    </a:p>
                  </a:txBody>
                  <a:tcPr/>
                </a:tc>
                <a:tc>
                  <a:txBody>
                    <a:bodyPr/>
                    <a:lstStyle/>
                    <a:p>
                      <a:endParaRPr lang="en-GB"/>
                    </a:p>
                  </a:txBody>
                  <a:tcPr/>
                </a:tc>
                <a:tc>
                  <a:txBody>
                    <a:bodyPr/>
                    <a:lstStyle/>
                    <a:p>
                      <a:endParaRPr lang="en-GB" dirty="0"/>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a:p>
                  </a:txBody>
                  <a:tcPr/>
                </a:tc>
                <a:tc>
                  <a:txBody>
                    <a:bodyPr/>
                    <a:lstStyle/>
                    <a:p>
                      <a:endParaRPr lang="en-GB"/>
                    </a:p>
                  </a:txBody>
                  <a:tcPr/>
                </a:tc>
                <a:tc>
                  <a:txBody>
                    <a:bodyPr/>
                    <a:lstStyle/>
                    <a:p>
                      <a:endParaRPr lang="en-GB"/>
                    </a:p>
                  </a:txBody>
                  <a:tcPr/>
                </a:tc>
              </a:tr>
              <a:tr h="791845">
                <a:tc>
                  <a:txBody>
                    <a:bodyPr/>
                    <a:lstStyle/>
                    <a:p>
                      <a:endParaRPr lang="en-GB" dirty="0"/>
                    </a:p>
                  </a:txBody>
                  <a:tcPr/>
                </a:tc>
                <a:tc>
                  <a:txBody>
                    <a:bodyPr/>
                    <a:lstStyle/>
                    <a:p>
                      <a:endParaRPr lang="en-GB" dirty="0"/>
                    </a:p>
                  </a:txBody>
                  <a:tcPr/>
                </a:tc>
                <a:tc>
                  <a:txBody>
                    <a:bodyPr/>
                    <a:lstStyle/>
                    <a:p>
                      <a:endParaRPr lang="en-GB" dirty="0"/>
                    </a:p>
                  </a:txBody>
                  <a:tcPr/>
                </a:tc>
              </a:tr>
              <a:tr h="791845">
                <a:tc>
                  <a:txBody>
                    <a:bodyPr/>
                    <a:lstStyle/>
                    <a:p>
                      <a:pPr>
                        <a:buNone/>
                      </a:pPr>
                      <a:r>
                        <a:rPr lang="en-GB" altLang="en-US" sz="4800" b="1">
                          <a:latin typeface="Times New Roman" panose="02020603050405020304" charset="0"/>
                          <a:cs typeface="Times New Roman" panose="02020603050405020304" charset="0"/>
                        </a:rPr>
                        <a:t>GRAND TOTAL</a:t>
                      </a:r>
                    </a:p>
                  </a:txBody>
                  <a:tcPr/>
                </a:tc>
                <a:tc>
                  <a:txBody>
                    <a:bodyPr/>
                    <a:lstStyle/>
                    <a:p>
                      <a:pPr>
                        <a:buNone/>
                      </a:pPr>
                      <a:endParaRPr lang="en-US" sz="3400">
                        <a:latin typeface="Times New Roman" panose="02020603050405020304" charset="0"/>
                        <a:cs typeface="Times New Roman" panose="02020603050405020304" charset="0"/>
                      </a:endParaRPr>
                    </a:p>
                  </a:txBody>
                  <a:tcPr/>
                </a:tc>
                <a:tc>
                  <a:txBody>
                    <a:bodyPr/>
                    <a:lstStyle/>
                    <a:p>
                      <a:pPr>
                        <a:buNone/>
                      </a:pPr>
                      <a:endParaRPr lang="en-GB" altLang="en-US" sz="4800" b="1" dirty="0">
                        <a:latin typeface="Times New Roman" panose="02020603050405020304" charset="0"/>
                        <a:cs typeface="Times New Roman" panose="02020603050405020304" charset="0"/>
                      </a:endParaRPr>
                    </a:p>
                  </a:txBody>
                  <a:tcPr/>
                </a:tc>
              </a:tr>
            </a:tbl>
          </a:graphicData>
        </a:graphic>
      </p:graphicFrame>
      <p:sp>
        <p:nvSpPr>
          <p:cNvPr id="415" name="CHART LINE"/>
          <p:cNvSpPr/>
          <p:nvPr/>
        </p:nvSpPr>
        <p:spPr>
          <a:xfrm>
            <a:off x="4631055" y="0"/>
            <a:ext cx="12981305" cy="763270"/>
          </a:xfrm>
          <a:prstGeom prst="rect">
            <a:avLst/>
          </a:prstGeom>
          <a:gradFill>
            <a:gsLst>
              <a:gs pos="0">
                <a:schemeClr val="accent3">
                  <a:hueOff val="914337"/>
                  <a:satOff val="31515"/>
                  <a:lumOff val="-30782"/>
                </a:schemeClr>
              </a:gs>
              <a:gs pos="100000">
                <a:schemeClr val="accent3">
                  <a:hueOff val="362282"/>
                  <a:satOff val="31803"/>
                  <a:lumOff val="-18234"/>
                </a:schemeClr>
              </a:gs>
            </a:gsLst>
          </a:gradFill>
          <a:ln w="12700">
            <a:miter lim="400000"/>
          </a:ln>
        </p:spPr>
        <p:txBody>
          <a:bodyPr lIns="0" tIns="0" rIns="0" bIns="0" anchor="ctr"/>
          <a:lstStyle/>
          <a:p>
            <a:pPr lvl="2" algn="l">
              <a:lnSpc>
                <a:spcPct val="80000"/>
              </a:lnSpc>
              <a:defRPr sz="4000" b="0">
                <a:solidFill>
                  <a:srgbClr val="FFFFFF"/>
                </a:solidFill>
                <a:latin typeface="Helvetica Neue Thin"/>
                <a:ea typeface="Helvetica Neue Thin"/>
                <a:cs typeface="Helvetica Neue Thin"/>
                <a:sym typeface="Helvetica Neue Thin"/>
              </a:defRPr>
            </a:pPr>
            <a:r>
              <a:rPr lang="en-GB" sz="4800" b="1">
                <a:solidFill>
                  <a:srgbClr val="000000"/>
                </a:solidFill>
                <a:latin typeface="Times New Roman" panose="02020603050405020304" charset="0"/>
                <a:cs typeface="Times New Roman" panose="02020603050405020304" charset="0"/>
                <a:sym typeface="+mn-ea"/>
              </a:rPr>
              <a:t>PROGRAMME PROPOSED EXPENDITURE</a:t>
            </a:r>
            <a:endParaRPr lang="en-GB" sz="4800" b="1">
              <a:solidFill>
                <a:srgbClr val="000000"/>
              </a:solidFill>
              <a:latin typeface="Times New Roman" panose="02020603050405020304" charset="0"/>
              <a:ea typeface="Helvetica Neue"/>
              <a:cs typeface="Times New Roman" panose="02020603050405020304" charset="0"/>
              <a:sym typeface="+mn-ea"/>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CHART LINE"/>
          <p:cNvSpPr/>
          <p:nvPr/>
        </p:nvSpPr>
        <p:spPr>
          <a:xfrm>
            <a:off x="4631055" y="0"/>
            <a:ext cx="12981305" cy="763270"/>
          </a:xfrm>
          <a:prstGeom prst="rect">
            <a:avLst/>
          </a:prstGeom>
          <a:gradFill>
            <a:gsLst>
              <a:gs pos="0">
                <a:schemeClr val="accent3">
                  <a:hueOff val="914337"/>
                  <a:satOff val="31515"/>
                  <a:lumOff val="-30781"/>
                </a:schemeClr>
              </a:gs>
              <a:gs pos="100000">
                <a:schemeClr val="accent3">
                  <a:hueOff val="362282"/>
                  <a:satOff val="31803"/>
                  <a:lumOff val="-18233"/>
                </a:schemeClr>
              </a:gs>
            </a:gsLst>
          </a:gradFill>
          <a:ln w="12700">
            <a:miter lim="400000"/>
          </a:ln>
        </p:spPr>
        <p:txBody>
          <a:bodyPr lIns="0" tIns="0" rIns="0" bIns="0" anchor="ctr"/>
          <a:lstStyle/>
          <a:p>
            <a:pPr lvl="2" algn="ctr">
              <a:lnSpc>
                <a:spcPct val="80000"/>
              </a:lnSpc>
              <a:defRPr sz="4000" b="0">
                <a:solidFill>
                  <a:srgbClr val="FFFFFF"/>
                </a:solidFill>
                <a:latin typeface="Helvetica Neue Thin"/>
                <a:ea typeface="Helvetica Neue Thin"/>
                <a:cs typeface="Helvetica Neue Thin"/>
                <a:sym typeface="Helvetica Neue Thin"/>
              </a:defRPr>
            </a:pPr>
            <a:r>
              <a:rPr lang="en-GB" sz="5000" b="1">
                <a:solidFill>
                  <a:srgbClr val="000000"/>
                </a:solidFill>
                <a:latin typeface="Times New Roman" panose="02020603050405020304" charset="0"/>
                <a:cs typeface="Times New Roman" panose="02020603050405020304" charset="0"/>
                <a:sym typeface="+mn-ea"/>
              </a:rPr>
              <a:t>ESTIMATED INCOME</a:t>
            </a:r>
            <a:endParaRPr lang="en-GB" sz="3900" b="1">
              <a:solidFill>
                <a:srgbClr val="000000"/>
              </a:solidFill>
              <a:latin typeface="Times New Roman" panose="02020603050405020304" charset="0"/>
              <a:ea typeface="Helvetica Neue"/>
              <a:cs typeface="Times New Roman" panose="02020603050405020304" charset="0"/>
              <a:sym typeface="+mn-ea"/>
            </a:endParaRPr>
          </a:p>
        </p:txBody>
      </p:sp>
      <p:graphicFrame>
        <p:nvGraphicFramePr>
          <p:cNvPr id="5" name="Table 4"/>
          <p:cNvGraphicFramePr/>
          <p:nvPr>
            <p:extLst>
              <p:ext uri="{D42A27DB-BD31-4B8C-83A1-F6EECF244321}">
                <p14:modId xmlns:p14="http://schemas.microsoft.com/office/powerpoint/2010/main" val="3457164958"/>
              </p:ext>
            </p:extLst>
          </p:nvPr>
        </p:nvGraphicFramePr>
        <p:xfrm>
          <a:off x="101600" y="3094990"/>
          <a:ext cx="24047450" cy="4296410"/>
        </p:xfrm>
        <a:graphic>
          <a:graphicData uri="http://schemas.openxmlformats.org/drawingml/2006/table">
            <a:tbl>
              <a:tblPr firstRow="1" bandRow="1">
                <a:tableStyleId>{5940675A-B579-460E-94D1-54222C63F5DA}</a:tableStyleId>
              </a:tblPr>
              <a:tblGrid>
                <a:gridCol w="12023725"/>
                <a:gridCol w="12023725"/>
              </a:tblGrid>
              <a:tr h="2148205">
                <a:tc>
                  <a:txBody>
                    <a:bodyPr/>
                    <a:lstStyle/>
                    <a:p>
                      <a:pPr>
                        <a:buNone/>
                      </a:pPr>
                      <a:r>
                        <a:rPr lang="en-GB" altLang="en-US" sz="5000" dirty="0">
                          <a:latin typeface="Times New Roman" panose="02020603050405020304" charset="0"/>
                          <a:cs typeface="Times New Roman" panose="02020603050405020304" charset="0"/>
                        </a:rPr>
                        <a:t>Delegate fee </a:t>
                      </a:r>
                    </a:p>
                    <a:p>
                      <a:pPr>
                        <a:buNone/>
                      </a:pPr>
                      <a:r>
                        <a:rPr lang="en-GB" altLang="en-US" sz="5000" dirty="0">
                          <a:latin typeface="Times New Roman" panose="02020603050405020304" charset="0"/>
                          <a:cs typeface="Times New Roman" panose="02020603050405020304" charset="0"/>
                        </a:rPr>
                        <a:t>3,500 per student</a:t>
                      </a:r>
                    </a:p>
                  </a:txBody>
                  <a:tcPr/>
                </a:tc>
                <a:tc>
                  <a:txBody>
                    <a:bodyPr/>
                    <a:lstStyle/>
                    <a:p>
                      <a:pPr>
                        <a:buNone/>
                      </a:pPr>
                      <a:endParaRPr lang="en-GB" altLang="en-US" sz="5000" dirty="0">
                        <a:latin typeface="Times New Roman" panose="02020603050405020304" charset="0"/>
                        <a:cs typeface="Times New Roman" panose="02020603050405020304" charset="0"/>
                      </a:endParaRPr>
                    </a:p>
                  </a:txBody>
                  <a:tcPr/>
                </a:tc>
              </a:tr>
              <a:tr h="2148205">
                <a:tc>
                  <a:txBody>
                    <a:bodyPr/>
                    <a:lstStyle/>
                    <a:p>
                      <a:pPr>
                        <a:buNone/>
                      </a:pPr>
                      <a:r>
                        <a:rPr lang="en-GB" altLang="en-US" sz="5000">
                          <a:latin typeface="Times New Roman" panose="02020603050405020304" charset="0"/>
                          <a:cs typeface="Times New Roman" panose="02020603050405020304" charset="0"/>
                        </a:rPr>
                        <a:t>TOTAL</a:t>
                      </a:r>
                    </a:p>
                  </a:txBody>
                  <a:tcPr/>
                </a:tc>
                <a:tc>
                  <a:txBody>
                    <a:bodyPr/>
                    <a:lstStyle/>
                    <a:p>
                      <a:pPr>
                        <a:buNone/>
                      </a:pPr>
                      <a:r>
                        <a:rPr lang="en-GB" altLang="en-US" sz="5000" b="1">
                          <a:latin typeface="Times New Roman" panose="02020603050405020304" charset="0"/>
                          <a:cs typeface="Times New Roman" panose="02020603050405020304" charset="0"/>
                        </a:rPr>
                        <a:t>875,000</a:t>
                      </a:r>
                    </a:p>
                  </a:txBody>
                  <a:tcPr/>
                </a:tc>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Kare"/>
          <p:cNvSpPr/>
          <p:nvPr/>
        </p:nvSpPr>
        <p:spPr>
          <a:xfrm>
            <a:off x="1230960" y="7515"/>
            <a:ext cx="6847713" cy="6847712"/>
          </a:xfrm>
          <a:prstGeom prst="rect">
            <a:avLst/>
          </a:prstGeom>
          <a:solidFill>
            <a:schemeClr val="accent3">
              <a:hueOff val="914337"/>
              <a:satOff val="31515"/>
              <a:lumOff val="-3078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307" name="DESING TITLE"/>
          <p:cNvSpPr txBox="1"/>
          <p:nvPr/>
        </p:nvSpPr>
        <p:spPr>
          <a:xfrm>
            <a:off x="1591830" y="2888129"/>
            <a:ext cx="5859145" cy="1086485"/>
          </a:xfrm>
          <a:prstGeom prst="rect">
            <a:avLst/>
          </a:prstGeom>
          <a:ln w="12700">
            <a:miter lim="400000"/>
          </a:ln>
        </p:spPr>
        <p:txBody>
          <a:bodyPr wrap="none" lIns="50800" tIns="50800" rIns="50800" bIns="50800" anchor="ctr">
            <a:spAutoFit/>
          </a:bodyPr>
          <a:lstStyle/>
          <a:p>
            <a:pPr algn="l">
              <a:lnSpc>
                <a:spcPct val="80000"/>
              </a:lnSpc>
              <a:defRPr sz="8000" b="0">
                <a:solidFill>
                  <a:srgbClr val="FFFFFF"/>
                </a:solidFill>
                <a:latin typeface="Helvetica Neue Thin"/>
                <a:ea typeface="Helvetica Neue Thin"/>
                <a:cs typeface="Helvetica Neue Thin"/>
                <a:sym typeface="Helvetica Neue Thin"/>
              </a:defRPr>
            </a:pPr>
            <a:r>
              <a:rPr lang="en-GB" altLang="en-US" b="1">
                <a:solidFill>
                  <a:srgbClr val="000000"/>
                </a:solidFill>
                <a:latin typeface="Times New Roman" panose="02020603050405020304" charset="0"/>
                <a:ea typeface="Helvetica Neue"/>
                <a:cs typeface="Times New Roman" panose="02020603050405020304" charset="0"/>
                <a:sym typeface="+mn-ea"/>
              </a:rPr>
              <a:t>OVERVIEW</a:t>
            </a:r>
          </a:p>
        </p:txBody>
      </p:sp>
      <p:sp>
        <p:nvSpPr>
          <p:cNvPr id="308" name="Çizgi"/>
          <p:cNvSpPr/>
          <p:nvPr/>
        </p:nvSpPr>
        <p:spPr>
          <a:xfrm>
            <a:off x="1384790" y="4496817"/>
            <a:ext cx="6540052" cy="1"/>
          </a:xfrm>
          <a:prstGeom prst="line">
            <a:avLst/>
          </a:prstGeom>
          <a:ln w="76200">
            <a:solidFill>
              <a:srgbClr val="FFFF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grpSp>
        <p:nvGrpSpPr>
          <p:cNvPr id="311" name="Grup"/>
          <p:cNvGrpSpPr/>
          <p:nvPr/>
        </p:nvGrpSpPr>
        <p:grpSpPr>
          <a:xfrm>
            <a:off x="19089005" y="12033808"/>
            <a:ext cx="5000205" cy="1304030"/>
            <a:chOff x="0" y="0"/>
            <a:chExt cx="5000204" cy="1304028"/>
          </a:xfrm>
        </p:grpSpPr>
        <p:sp>
          <p:nvSpPr>
            <p:cNvPr id="309"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310"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4"/>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
        <p:nvSpPr>
          <p:cNvPr id="313" name="Lorem ipsum dolor sit amet, consectetur adipiscing elit."/>
          <p:cNvSpPr txBox="1"/>
          <p:nvPr/>
        </p:nvSpPr>
        <p:spPr>
          <a:xfrm>
            <a:off x="8985885" y="175578"/>
            <a:ext cx="14831060" cy="12135485"/>
          </a:xfrm>
          <a:prstGeom prst="rect">
            <a:avLst/>
          </a:prstGeom>
          <a:ln w="12700">
            <a:miter lim="400000"/>
          </a:ln>
        </p:spPr>
        <p:txBody>
          <a:bodyPr wrap="square" lIns="50800" tIns="50800" rIns="50800" bIns="50800" anchor="ctr">
            <a:spAutoFit/>
          </a:bodyPr>
          <a:lstStyle>
            <a:lvl1pPr algn="l" defTabSz="457200">
              <a:defRPr sz="7000"/>
            </a:lvl1pPr>
          </a:lstStyle>
          <a:p>
            <a:r>
              <a:rPr sz="3400" b="0">
                <a:latin typeface="Times New Roman" panose="02020603050405020304" charset="0"/>
                <a:cs typeface="Times New Roman" panose="02020603050405020304" charset="0"/>
                <a:sym typeface="+mn-ea"/>
              </a:rPr>
              <a:t>PANS national hosts two national events every year, where pharmacy students across the</a:t>
            </a:r>
            <a:r>
              <a:rPr lang="en-GB" sz="3400" b="0">
                <a:latin typeface="Times New Roman" panose="02020603050405020304" charset="0"/>
                <a:cs typeface="Times New Roman" panose="02020603050405020304" charset="0"/>
                <a:sym typeface="+mn-ea"/>
              </a:rPr>
              <a:t> country</a:t>
            </a:r>
            <a:r>
              <a:rPr sz="3400" b="0">
                <a:latin typeface="Times New Roman" panose="02020603050405020304" charset="0"/>
                <a:cs typeface="Times New Roman" panose="02020603050405020304" charset="0"/>
                <a:sym typeface="+mn-ea"/>
              </a:rPr>
              <a:t> come together for networking and learning. The two events include: </a:t>
            </a:r>
          </a:p>
          <a:p>
            <a:r>
              <a:rPr sz="3400" b="0">
                <a:latin typeface="Times New Roman" panose="02020603050405020304" charset="0"/>
                <a:cs typeface="Times New Roman" panose="02020603050405020304" charset="0"/>
                <a:sym typeface="+mn-ea"/>
              </a:rPr>
              <a:t>1.	Pharmacop</a:t>
            </a:r>
            <a:r>
              <a:rPr lang="en-GB" sz="3400" b="0">
                <a:latin typeface="Times New Roman" panose="02020603050405020304" charset="0"/>
                <a:cs typeface="Times New Roman" panose="02020603050405020304" charset="0"/>
                <a:sym typeface="+mn-ea"/>
              </a:rPr>
              <a:t>o</a:t>
            </a:r>
            <a:r>
              <a:rPr sz="3400" b="0">
                <a:latin typeface="Times New Roman" panose="02020603050405020304" charset="0"/>
                <a:cs typeface="Times New Roman" panose="02020603050405020304" charset="0"/>
                <a:sym typeface="+mn-ea"/>
              </a:rPr>
              <a:t>sium </a:t>
            </a:r>
          </a:p>
          <a:p>
            <a:r>
              <a:rPr sz="3400" b="0">
                <a:latin typeface="Times New Roman" panose="02020603050405020304" charset="0"/>
                <a:cs typeface="Times New Roman" panose="02020603050405020304" charset="0"/>
                <a:sym typeface="+mn-ea"/>
              </a:rPr>
              <a:t>2.	The National Convention.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This year, we are rebranding the Pharmacop</a:t>
            </a:r>
            <a:r>
              <a:rPr lang="en-GB" sz="3400" b="0">
                <a:latin typeface="Times New Roman" panose="02020603050405020304" charset="0"/>
                <a:cs typeface="Times New Roman" panose="02020603050405020304" charset="0"/>
                <a:sym typeface="+mn-ea"/>
              </a:rPr>
              <a:t>o</a:t>
            </a:r>
            <a:r>
              <a:rPr sz="3400" b="0">
                <a:latin typeface="Times New Roman" panose="02020603050405020304" charset="0"/>
                <a:cs typeface="Times New Roman" panose="02020603050405020304" charset="0"/>
                <a:sym typeface="+mn-ea"/>
              </a:rPr>
              <a:t>sium to be a Global Health Summit (GHS).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It is going to be a three (3) day event which will feature: </a:t>
            </a:r>
          </a:p>
          <a:p>
            <a:r>
              <a:rPr sz="3400" b="0">
                <a:latin typeface="Times New Roman" panose="02020603050405020304" charset="0"/>
                <a:cs typeface="Times New Roman" panose="02020603050405020304" charset="0"/>
                <a:sym typeface="+mn-ea"/>
              </a:rPr>
              <a:t>A)	</a:t>
            </a:r>
            <a:r>
              <a:rPr lang="en-GB" sz="3400" b="0">
                <a:latin typeface="Times New Roman" panose="02020603050405020304" charset="0"/>
                <a:cs typeface="Times New Roman" panose="02020603050405020304" charset="0"/>
                <a:sym typeface="+mn-ea"/>
              </a:rPr>
              <a:t> </a:t>
            </a:r>
            <a:r>
              <a:rPr sz="3400" b="0">
                <a:highlight>
                  <a:srgbClr val="008000"/>
                </a:highlight>
                <a:latin typeface="Times New Roman" panose="02020603050405020304" charset="0"/>
                <a:cs typeface="Times New Roman" panose="02020603050405020304" charset="0"/>
                <a:sym typeface="+mn-ea"/>
              </a:rPr>
              <a:t>The Pharmacop</a:t>
            </a:r>
            <a:r>
              <a:rPr lang="en-GB" sz="3400" b="0">
                <a:highlight>
                  <a:srgbClr val="008000"/>
                </a:highlight>
                <a:latin typeface="Times New Roman" panose="02020603050405020304" charset="0"/>
                <a:cs typeface="Times New Roman" panose="02020603050405020304" charset="0"/>
                <a:sym typeface="+mn-ea"/>
              </a:rPr>
              <a:t>o</a:t>
            </a:r>
            <a:r>
              <a:rPr sz="3400" b="0">
                <a:highlight>
                  <a:srgbClr val="008000"/>
                </a:highlight>
                <a:latin typeface="Times New Roman" panose="02020603050405020304" charset="0"/>
                <a:cs typeface="Times New Roman" panose="02020603050405020304" charset="0"/>
                <a:sym typeface="+mn-ea"/>
              </a:rPr>
              <a:t>sium </a:t>
            </a:r>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B)	</a:t>
            </a:r>
            <a:r>
              <a:rPr lang="en-GB" sz="3400" b="0">
                <a:latin typeface="Times New Roman" panose="02020603050405020304" charset="0"/>
                <a:cs typeface="Times New Roman" panose="02020603050405020304" charset="0"/>
                <a:sym typeface="+mn-ea"/>
              </a:rPr>
              <a:t> </a:t>
            </a:r>
            <a:r>
              <a:rPr sz="3400" b="0">
                <a:highlight>
                  <a:srgbClr val="008000"/>
                </a:highlight>
                <a:latin typeface="Times New Roman" panose="02020603050405020304" charset="0"/>
                <a:cs typeface="Times New Roman" panose="02020603050405020304" charset="0"/>
                <a:sym typeface="+mn-ea"/>
              </a:rPr>
              <a:t>A Pharma </a:t>
            </a:r>
            <a:r>
              <a:rPr lang="en-GB" sz="3400" b="0">
                <a:highlight>
                  <a:srgbClr val="008000"/>
                </a:highlight>
                <a:latin typeface="Times New Roman" panose="02020603050405020304" charset="0"/>
                <a:cs typeface="Times New Roman" panose="02020603050405020304" charset="0"/>
                <a:sym typeface="+mn-ea"/>
              </a:rPr>
              <a:t>F</a:t>
            </a:r>
            <a:r>
              <a:rPr sz="3400" b="0">
                <a:highlight>
                  <a:srgbClr val="008000"/>
                </a:highlight>
                <a:latin typeface="Times New Roman" panose="02020603050405020304" charset="0"/>
                <a:cs typeface="Times New Roman" panose="02020603050405020304" charset="0"/>
                <a:sym typeface="+mn-ea"/>
              </a:rPr>
              <a:t>est</a:t>
            </a:r>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C)</a:t>
            </a:r>
            <a:r>
              <a:rPr lang="en-GB" sz="3400" b="0">
                <a:latin typeface="Times New Roman" panose="02020603050405020304" charset="0"/>
                <a:cs typeface="Times New Roman" panose="02020603050405020304" charset="0"/>
                <a:sym typeface="+mn-ea"/>
              </a:rPr>
              <a:t> </a:t>
            </a:r>
            <a:r>
              <a:rPr sz="3400" b="0">
                <a:highlight>
                  <a:srgbClr val="008000"/>
                </a:highlight>
                <a:latin typeface="Times New Roman" panose="02020603050405020304" charset="0"/>
                <a:cs typeface="Times New Roman" panose="02020603050405020304" charset="0"/>
                <a:sym typeface="+mn-ea"/>
              </a:rPr>
              <a:t>Picnic/excursion.</a:t>
            </a:r>
            <a:r>
              <a:rPr sz="3400" b="0">
                <a:latin typeface="Times New Roman" panose="02020603050405020304" charset="0"/>
                <a:cs typeface="Times New Roman" panose="02020603050405020304" charset="0"/>
                <a:sym typeface="+mn-ea"/>
              </a:rPr>
              <a:t>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In order to accomplish the essence of making it a “Global Health Summit” we </a:t>
            </a:r>
            <a:r>
              <a:rPr lang="en-GB" sz="3400" b="0">
                <a:latin typeface="Times New Roman" panose="02020603050405020304" charset="0"/>
                <a:cs typeface="Times New Roman" panose="02020603050405020304" charset="0"/>
                <a:sym typeface="+mn-ea"/>
              </a:rPr>
              <a:t>are inviting</a:t>
            </a:r>
            <a:r>
              <a:rPr sz="3400" b="0">
                <a:latin typeface="Times New Roman" panose="02020603050405020304" charset="0"/>
                <a:cs typeface="Times New Roman" panose="02020603050405020304" charset="0"/>
                <a:sym typeface="+mn-ea"/>
              </a:rPr>
              <a:t> students from pharmaceutical Associations in West African countries. These countries include- Ghana, Burkina Faso, Benin Republic, Togo, Cameroon (Central Africa). </a:t>
            </a:r>
          </a:p>
          <a:p>
            <a:r>
              <a:rPr sz="3400" b="0">
                <a:latin typeface="Times New Roman" panose="02020603050405020304" charset="0"/>
                <a:cs typeface="Times New Roman" panose="02020603050405020304" charset="0"/>
                <a:sym typeface="+mn-ea"/>
              </a:rPr>
              <a:t>We are particular about these countries because they can easily come into Nigeria by road.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We will be sponsoring the accommodation and transportation of 2 international delegates per country WITHIN NIGERIA.</a:t>
            </a:r>
          </a:p>
        </p:txBody>
      </p:sp>
    </p:spTree>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Kare"/>
          <p:cNvSpPr/>
          <p:nvPr/>
        </p:nvSpPr>
        <p:spPr>
          <a:xfrm>
            <a:off x="1230960" y="7515"/>
            <a:ext cx="6847713" cy="6847712"/>
          </a:xfrm>
          <a:prstGeom prst="rect">
            <a:avLst/>
          </a:prstGeom>
          <a:solidFill>
            <a:schemeClr val="accent3">
              <a:hueOff val="914337"/>
              <a:satOff val="31515"/>
              <a:lumOff val="-30783"/>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307" name="DESING TITLE"/>
          <p:cNvSpPr txBox="1"/>
          <p:nvPr/>
        </p:nvSpPr>
        <p:spPr>
          <a:xfrm>
            <a:off x="1591830" y="2888129"/>
            <a:ext cx="5859145" cy="1086485"/>
          </a:xfrm>
          <a:prstGeom prst="rect">
            <a:avLst/>
          </a:prstGeom>
          <a:ln w="12700">
            <a:miter lim="400000"/>
          </a:ln>
        </p:spPr>
        <p:txBody>
          <a:bodyPr wrap="none" lIns="50800" tIns="50800" rIns="50800" bIns="50800" anchor="ctr">
            <a:spAutoFit/>
          </a:bodyPr>
          <a:lstStyle/>
          <a:p>
            <a:pPr algn="l">
              <a:lnSpc>
                <a:spcPct val="80000"/>
              </a:lnSpc>
              <a:defRPr sz="8000" b="0">
                <a:solidFill>
                  <a:srgbClr val="FFFFFF"/>
                </a:solidFill>
                <a:latin typeface="Helvetica Neue Thin"/>
                <a:ea typeface="Helvetica Neue Thin"/>
                <a:cs typeface="Helvetica Neue Thin"/>
                <a:sym typeface="Helvetica Neue Thin"/>
              </a:defRPr>
            </a:pPr>
            <a:r>
              <a:rPr lang="en-GB" altLang="en-US" b="1">
                <a:solidFill>
                  <a:srgbClr val="000000"/>
                </a:solidFill>
                <a:latin typeface="Times New Roman" panose="02020603050405020304" charset="0"/>
                <a:ea typeface="Helvetica Neue"/>
                <a:cs typeface="Times New Roman" panose="02020603050405020304" charset="0"/>
                <a:sym typeface="+mn-ea"/>
              </a:rPr>
              <a:t>OVERVIEW</a:t>
            </a:r>
          </a:p>
        </p:txBody>
      </p:sp>
      <p:sp>
        <p:nvSpPr>
          <p:cNvPr id="308" name="Çizgi"/>
          <p:cNvSpPr/>
          <p:nvPr/>
        </p:nvSpPr>
        <p:spPr>
          <a:xfrm>
            <a:off x="1384790" y="4496817"/>
            <a:ext cx="6540052" cy="1"/>
          </a:xfrm>
          <a:prstGeom prst="line">
            <a:avLst/>
          </a:prstGeom>
          <a:ln w="76200">
            <a:solidFill>
              <a:srgbClr val="FFFF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grpSp>
        <p:nvGrpSpPr>
          <p:cNvPr id="311" name="Grup"/>
          <p:cNvGrpSpPr/>
          <p:nvPr/>
        </p:nvGrpSpPr>
        <p:grpSpPr>
          <a:xfrm>
            <a:off x="19089005" y="12033808"/>
            <a:ext cx="5000205" cy="1304030"/>
            <a:chOff x="0" y="0"/>
            <a:chExt cx="5000204" cy="1304028"/>
          </a:xfrm>
        </p:grpSpPr>
        <p:sp>
          <p:nvSpPr>
            <p:cNvPr id="309"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3"/>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310"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3"/>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
        <p:nvSpPr>
          <p:cNvPr id="313" name="Lorem ipsum dolor sit amet, consectetur adipiscing elit."/>
          <p:cNvSpPr txBox="1"/>
          <p:nvPr/>
        </p:nvSpPr>
        <p:spPr>
          <a:xfrm>
            <a:off x="8985885" y="437198"/>
            <a:ext cx="14831060" cy="11612245"/>
          </a:xfrm>
          <a:prstGeom prst="rect">
            <a:avLst/>
          </a:prstGeom>
          <a:ln w="12700">
            <a:miter lim="400000"/>
          </a:ln>
        </p:spPr>
        <p:txBody>
          <a:bodyPr wrap="square" lIns="50800" tIns="50800" rIns="50800" bIns="50800" anchor="ctr">
            <a:spAutoFit/>
          </a:bodyPr>
          <a:lstStyle>
            <a:lvl1pPr algn="l" defTabSz="457200">
              <a:defRPr sz="7000"/>
            </a:lvl1pPr>
          </a:lstStyle>
          <a:p>
            <a:r>
              <a:rPr sz="3400" b="0">
                <a:highlight>
                  <a:srgbClr val="008000"/>
                </a:highlight>
                <a:latin typeface="Times New Roman" panose="02020603050405020304" charset="0"/>
                <a:cs typeface="Times New Roman" panose="02020603050405020304" charset="0"/>
                <a:sym typeface="+mn-ea"/>
              </a:rPr>
              <a:t>PHARMACOP</a:t>
            </a:r>
            <a:r>
              <a:rPr lang="en-GB" sz="3400" b="0">
                <a:highlight>
                  <a:srgbClr val="008000"/>
                </a:highlight>
                <a:latin typeface="Times New Roman" panose="02020603050405020304" charset="0"/>
                <a:cs typeface="Times New Roman" panose="02020603050405020304" charset="0"/>
                <a:sym typeface="+mn-ea"/>
              </a:rPr>
              <a:t>O</a:t>
            </a:r>
            <a:r>
              <a:rPr sz="3400" b="0">
                <a:highlight>
                  <a:srgbClr val="008000"/>
                </a:highlight>
                <a:latin typeface="Times New Roman" panose="02020603050405020304" charset="0"/>
                <a:cs typeface="Times New Roman" panose="02020603050405020304" charset="0"/>
                <a:sym typeface="+mn-ea"/>
              </a:rPr>
              <a:t>SIUM</a:t>
            </a:r>
          </a:p>
          <a:p>
            <a:r>
              <a:rPr sz="3400" b="0">
                <a:latin typeface="Times New Roman" panose="02020603050405020304" charset="0"/>
                <a:cs typeface="Times New Roman" panose="02020603050405020304" charset="0"/>
                <a:sym typeface="+mn-ea"/>
              </a:rPr>
              <a:t>The theme for the pharmacop</a:t>
            </a:r>
            <a:r>
              <a:rPr lang="en-GB" sz="3400" b="0">
                <a:latin typeface="Times New Roman" panose="02020603050405020304" charset="0"/>
                <a:cs typeface="Times New Roman" panose="02020603050405020304" charset="0"/>
                <a:sym typeface="+mn-ea"/>
              </a:rPr>
              <a:t>o</a:t>
            </a:r>
            <a:r>
              <a:rPr sz="3400" b="0">
                <a:latin typeface="Times New Roman" panose="02020603050405020304" charset="0"/>
                <a:cs typeface="Times New Roman" panose="02020603050405020304" charset="0"/>
                <a:sym typeface="+mn-ea"/>
              </a:rPr>
              <a:t>sium is: </a:t>
            </a:r>
          </a:p>
          <a:p>
            <a:r>
              <a:rPr sz="3400" b="0">
                <a:latin typeface="Times New Roman" panose="02020603050405020304" charset="0"/>
                <a:cs typeface="Times New Roman" panose="02020603050405020304" charset="0"/>
                <a:sym typeface="+mn-ea"/>
              </a:rPr>
              <a:t>The role of Pharmacists and pharmacy students in elevating the profession.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We will be featuring 5 speakers from different countries to fit the idea of a “Global Health Summit”.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On the night of the pharmacop</a:t>
            </a:r>
            <a:r>
              <a:rPr lang="en-GB" sz="3400" b="0">
                <a:latin typeface="Times New Roman" panose="02020603050405020304" charset="0"/>
                <a:cs typeface="Times New Roman" panose="02020603050405020304" charset="0"/>
                <a:sym typeface="+mn-ea"/>
              </a:rPr>
              <a:t>o</a:t>
            </a:r>
            <a:r>
              <a:rPr sz="3400" b="0">
                <a:latin typeface="Times New Roman" panose="02020603050405020304" charset="0"/>
                <a:cs typeface="Times New Roman" panose="02020603050405020304" charset="0"/>
                <a:sym typeface="+mn-ea"/>
              </a:rPr>
              <a:t>sium, we will also be having a party for all delegates (PANSites and international students).</a:t>
            </a:r>
          </a:p>
          <a:p>
            <a:endParaRPr sz="3400" b="0">
              <a:latin typeface="Times New Roman" panose="02020603050405020304" charset="0"/>
              <a:cs typeface="Times New Roman" panose="02020603050405020304" charset="0"/>
              <a:sym typeface="+mn-ea"/>
            </a:endParaRPr>
          </a:p>
          <a:p>
            <a:r>
              <a:rPr sz="3400" b="0">
                <a:highlight>
                  <a:srgbClr val="008000"/>
                </a:highlight>
                <a:latin typeface="Times New Roman" panose="02020603050405020304" charset="0"/>
                <a:cs typeface="Times New Roman" panose="02020603050405020304" charset="0"/>
                <a:sym typeface="+mn-ea"/>
              </a:rPr>
              <a:t>PHARMA FEST </a:t>
            </a:r>
          </a:p>
          <a:p>
            <a:r>
              <a:rPr sz="3400" b="0">
                <a:latin typeface="Times New Roman" panose="02020603050405020304" charset="0"/>
                <a:cs typeface="Times New Roman" panose="02020603050405020304" charset="0"/>
                <a:sym typeface="+mn-ea"/>
              </a:rPr>
              <a:t>This is a festival for all delegates. The program will feature: </a:t>
            </a:r>
          </a:p>
          <a:p>
            <a:r>
              <a:rPr sz="3400" b="0">
                <a:latin typeface="Times New Roman" panose="02020603050405020304" charset="0"/>
                <a:cs typeface="Times New Roman" panose="02020603050405020304" charset="0"/>
                <a:sym typeface="+mn-ea"/>
              </a:rPr>
              <a:t>Arts exhibition, performance by guest artists, kissing booth, photo booth, shopping stalls, open mic &amp; talent hunt, dance performance, body art, speed painting, games (snooker, table soccer).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A live band and a guest artist will also be present at the Pharma Fest to make the event colourful. </a:t>
            </a:r>
          </a:p>
          <a:p>
            <a:endParaRPr sz="3400" b="0">
              <a:latin typeface="Times New Roman" panose="02020603050405020304" charset="0"/>
              <a:cs typeface="Times New Roman" panose="02020603050405020304" charset="0"/>
              <a:sym typeface="+mn-ea"/>
            </a:endParaRPr>
          </a:p>
          <a:p>
            <a:r>
              <a:rPr sz="3400" b="0">
                <a:highlight>
                  <a:srgbClr val="008000"/>
                </a:highlight>
                <a:latin typeface="Times New Roman" panose="02020603050405020304" charset="0"/>
                <a:cs typeface="Times New Roman" panose="02020603050405020304" charset="0"/>
                <a:sym typeface="+mn-ea"/>
              </a:rPr>
              <a:t>PICNIC/ EXCURSION </a:t>
            </a:r>
          </a:p>
          <a:p>
            <a:r>
              <a:rPr sz="3400" b="0">
                <a:latin typeface="Times New Roman" panose="02020603050405020304" charset="0"/>
                <a:cs typeface="Times New Roman" panose="02020603050405020304" charset="0"/>
                <a:sym typeface="+mn-ea"/>
              </a:rPr>
              <a:t>This is the last day of the Global Health Summit where we will take all delegates for an excursion/picnic. </a:t>
            </a:r>
          </a:p>
        </p:txBody>
      </p:sp>
    </p:spTree>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Kare"/>
          <p:cNvSpPr/>
          <p:nvPr/>
        </p:nvSpPr>
        <p:spPr>
          <a:xfrm>
            <a:off x="1230960" y="7515"/>
            <a:ext cx="6847713" cy="6847712"/>
          </a:xfrm>
          <a:prstGeom prst="rect">
            <a:avLst/>
          </a:prstGeom>
          <a:solidFill>
            <a:schemeClr val="accent3">
              <a:hueOff val="914337"/>
              <a:satOff val="31515"/>
              <a:lumOff val="-30782"/>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307" name="DESING TITLE"/>
          <p:cNvSpPr txBox="1"/>
          <p:nvPr/>
        </p:nvSpPr>
        <p:spPr>
          <a:xfrm>
            <a:off x="1591830" y="2888129"/>
            <a:ext cx="5859145" cy="1086485"/>
          </a:xfrm>
          <a:prstGeom prst="rect">
            <a:avLst/>
          </a:prstGeom>
          <a:ln w="12700">
            <a:miter lim="400000"/>
          </a:ln>
        </p:spPr>
        <p:txBody>
          <a:bodyPr wrap="none" lIns="50800" tIns="50800" rIns="50800" bIns="50800" anchor="ctr">
            <a:spAutoFit/>
          </a:bodyPr>
          <a:lstStyle/>
          <a:p>
            <a:pPr algn="l">
              <a:lnSpc>
                <a:spcPct val="80000"/>
              </a:lnSpc>
              <a:defRPr sz="8000" b="0">
                <a:solidFill>
                  <a:srgbClr val="FFFFFF"/>
                </a:solidFill>
                <a:latin typeface="Helvetica Neue Thin"/>
                <a:ea typeface="Helvetica Neue Thin"/>
                <a:cs typeface="Helvetica Neue Thin"/>
                <a:sym typeface="Helvetica Neue Thin"/>
              </a:defRPr>
            </a:pPr>
            <a:r>
              <a:rPr lang="en-GB" altLang="en-US" b="1">
                <a:solidFill>
                  <a:srgbClr val="000000"/>
                </a:solidFill>
                <a:latin typeface="Times New Roman" panose="02020603050405020304" charset="0"/>
                <a:ea typeface="Helvetica Neue"/>
                <a:cs typeface="Times New Roman" panose="02020603050405020304" charset="0"/>
                <a:sym typeface="+mn-ea"/>
              </a:rPr>
              <a:t>OVERVIEW</a:t>
            </a:r>
          </a:p>
        </p:txBody>
      </p:sp>
      <p:sp>
        <p:nvSpPr>
          <p:cNvPr id="308" name="Çizgi"/>
          <p:cNvSpPr/>
          <p:nvPr/>
        </p:nvSpPr>
        <p:spPr>
          <a:xfrm>
            <a:off x="1384790" y="4496817"/>
            <a:ext cx="6540052" cy="1"/>
          </a:xfrm>
          <a:prstGeom prst="line">
            <a:avLst/>
          </a:prstGeom>
          <a:ln w="76200">
            <a:solidFill>
              <a:srgbClr val="FFFF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grpSp>
        <p:nvGrpSpPr>
          <p:cNvPr id="311" name="Grup"/>
          <p:cNvGrpSpPr/>
          <p:nvPr/>
        </p:nvGrpSpPr>
        <p:grpSpPr>
          <a:xfrm>
            <a:off x="19089005" y="12033808"/>
            <a:ext cx="5000205" cy="1304030"/>
            <a:chOff x="0" y="0"/>
            <a:chExt cx="5000204" cy="1304028"/>
          </a:xfrm>
        </p:grpSpPr>
        <p:sp>
          <p:nvSpPr>
            <p:cNvPr id="309"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2"/>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310"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2"/>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
        <p:nvSpPr>
          <p:cNvPr id="313" name="Lorem ipsum dolor sit amet, consectetur adipiscing elit."/>
          <p:cNvSpPr txBox="1"/>
          <p:nvPr/>
        </p:nvSpPr>
        <p:spPr>
          <a:xfrm>
            <a:off x="8985885" y="437198"/>
            <a:ext cx="14831060" cy="11612245"/>
          </a:xfrm>
          <a:prstGeom prst="rect">
            <a:avLst/>
          </a:prstGeom>
          <a:ln w="12700">
            <a:miter lim="400000"/>
          </a:ln>
        </p:spPr>
        <p:txBody>
          <a:bodyPr wrap="square" lIns="50800" tIns="50800" rIns="50800" bIns="50800" anchor="ctr">
            <a:spAutoFit/>
          </a:bodyPr>
          <a:lstStyle>
            <a:lvl1pPr algn="l" defTabSz="457200">
              <a:defRPr sz="7000"/>
            </a:lvl1pPr>
          </a:lstStyle>
          <a:p>
            <a:r>
              <a:rPr sz="3400" b="0">
                <a:latin typeface="Times New Roman" panose="02020603050405020304" charset="0"/>
                <a:cs typeface="Times New Roman" panose="02020603050405020304" charset="0"/>
                <a:sym typeface="+mn-ea"/>
              </a:rPr>
              <a:t>At the end of the 3 day event, we were also advised to take the international students on a tour in Lagos, Nigeria. </a:t>
            </a:r>
          </a:p>
          <a:p>
            <a:r>
              <a:rPr sz="3400" b="0">
                <a:latin typeface="Times New Roman" panose="02020603050405020304" charset="0"/>
                <a:cs typeface="Times New Roman" panose="02020603050405020304" charset="0"/>
                <a:sym typeface="+mn-ea"/>
              </a:rPr>
              <a:t>We will be visiting some pharmaceutical companies and some tourist centers that are aimed at promoting the Nigerian culture and heritage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These include: </a:t>
            </a:r>
          </a:p>
          <a:p>
            <a:r>
              <a:rPr sz="3400" b="0">
                <a:latin typeface="Times New Roman" panose="02020603050405020304" charset="0"/>
                <a:cs typeface="Times New Roman" panose="02020603050405020304" charset="0"/>
                <a:sym typeface="+mn-ea"/>
              </a:rPr>
              <a:t>Nigerian Pharmaceutical industries</a:t>
            </a:r>
            <a:r>
              <a:rPr lang="en-GB" sz="3400" b="0">
                <a:latin typeface="Times New Roman" panose="02020603050405020304" charset="0"/>
                <a:cs typeface="Times New Roman" panose="02020603050405020304" charset="0"/>
                <a:sym typeface="+mn-ea"/>
              </a:rPr>
              <a:t>; </a:t>
            </a:r>
            <a:r>
              <a:rPr sz="3400" b="0">
                <a:latin typeface="Times New Roman" panose="02020603050405020304" charset="0"/>
                <a:cs typeface="Times New Roman" panose="02020603050405020304" charset="0"/>
                <a:sym typeface="+mn-ea"/>
              </a:rPr>
              <a:t>Emzor, Fidson as an example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Lekki conservation centre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Elegushi beach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National theatre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Freedom park Lagos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Mobee Royal Family Slave Relics Museum Badagry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Nike Art Gallery </a:t>
            </a:r>
          </a:p>
          <a:p>
            <a:endParaRPr sz="3400" b="0">
              <a:latin typeface="Times New Roman" panose="02020603050405020304" charset="0"/>
              <a:cs typeface="Times New Roman" panose="02020603050405020304" charset="0"/>
              <a:sym typeface="+mn-ea"/>
            </a:endParaRPr>
          </a:p>
          <a:p>
            <a:r>
              <a:rPr sz="3400" b="0">
                <a:latin typeface="Times New Roman" panose="02020603050405020304" charset="0"/>
                <a:cs typeface="Times New Roman" panose="02020603050405020304" charset="0"/>
                <a:sym typeface="+mn-ea"/>
              </a:rPr>
              <a:t>It is going to be a 3 day event for pharmacy students in Nigeria and a 6 day event for the international students.</a:t>
            </a:r>
          </a:p>
        </p:txBody>
      </p:sp>
    </p:spTree>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Kare"/>
          <p:cNvSpPr/>
          <p:nvPr/>
        </p:nvSpPr>
        <p:spPr>
          <a:xfrm>
            <a:off x="1230960" y="7515"/>
            <a:ext cx="6847713" cy="6847712"/>
          </a:xfrm>
          <a:prstGeom prst="rect">
            <a:avLst/>
          </a:prstGeom>
          <a:solidFill>
            <a:schemeClr val="accent3">
              <a:hueOff val="914337"/>
              <a:satOff val="31515"/>
              <a:lumOff val="-30785"/>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07" name="DESING TITLE"/>
          <p:cNvSpPr txBox="1"/>
          <p:nvPr/>
        </p:nvSpPr>
        <p:spPr>
          <a:xfrm>
            <a:off x="1089545" y="2888129"/>
            <a:ext cx="6874510" cy="1086485"/>
          </a:xfrm>
          <a:prstGeom prst="rect">
            <a:avLst/>
          </a:prstGeom>
          <a:ln w="12700">
            <a:miter lim="400000"/>
          </a:ln>
        </p:spPr>
        <p:txBody>
          <a:bodyPr wrap="none" lIns="50800" tIns="50800" rIns="50800" bIns="50800" anchor="ctr">
            <a:spAutoFit/>
          </a:bodyPr>
          <a:lstStyle/>
          <a:p>
            <a:pPr algn="l">
              <a:lnSpc>
                <a:spcPct val="80000"/>
              </a:lnSpc>
              <a:defRPr sz="8000" b="0">
                <a:solidFill>
                  <a:srgbClr val="FFFFFF"/>
                </a:solidFill>
                <a:latin typeface="Helvetica Neue Thin"/>
                <a:ea typeface="Helvetica Neue Thin"/>
                <a:cs typeface="Helvetica Neue Thin"/>
                <a:sym typeface="Helvetica Neue Thin"/>
              </a:defRPr>
            </a:pPr>
            <a:r>
              <a:rPr lang="en-US">
                <a:solidFill>
                  <a:srgbClr val="000000"/>
                </a:solidFill>
                <a:latin typeface="Times New Roman" panose="02020603050405020304" charset="0"/>
                <a:cs typeface="Times New Roman" panose="02020603050405020304" charset="0"/>
                <a:sym typeface="+mn-ea"/>
              </a:rPr>
              <a:t> </a:t>
            </a:r>
            <a:r>
              <a:rPr lang="en-US" b="1">
                <a:solidFill>
                  <a:srgbClr val="000000"/>
                </a:solidFill>
                <a:latin typeface="Times New Roman" panose="02020603050405020304" charset="0"/>
                <a:cs typeface="Times New Roman" panose="02020603050405020304" charset="0"/>
                <a:sym typeface="+mn-ea"/>
              </a:rPr>
              <a:t>ABOUT PANS</a:t>
            </a:r>
            <a:endParaRPr b="1">
              <a:latin typeface="Times New Roman" panose="02020603050405020304" charset="0"/>
              <a:ea typeface="Helvetica Neue"/>
              <a:cs typeface="Times New Roman" panose="02020603050405020304" charset="0"/>
              <a:sym typeface="Helvetica Neue"/>
            </a:endParaRPr>
          </a:p>
        </p:txBody>
      </p:sp>
      <p:sp>
        <p:nvSpPr>
          <p:cNvPr id="308" name="Çizgi"/>
          <p:cNvSpPr/>
          <p:nvPr/>
        </p:nvSpPr>
        <p:spPr>
          <a:xfrm>
            <a:off x="1384790" y="4496817"/>
            <a:ext cx="6540052" cy="1"/>
          </a:xfrm>
          <a:prstGeom prst="line">
            <a:avLst/>
          </a:prstGeom>
          <a:ln w="76200">
            <a:solidFill>
              <a:srgbClr val="FFFF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grpSp>
        <p:nvGrpSpPr>
          <p:cNvPr id="311" name="Grup"/>
          <p:cNvGrpSpPr/>
          <p:nvPr/>
        </p:nvGrpSpPr>
        <p:grpSpPr>
          <a:xfrm>
            <a:off x="19089005" y="12033808"/>
            <a:ext cx="5000205" cy="1304030"/>
            <a:chOff x="0" y="0"/>
            <a:chExt cx="5000204" cy="1304028"/>
          </a:xfrm>
        </p:grpSpPr>
        <p:sp>
          <p:nvSpPr>
            <p:cNvPr id="309"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5"/>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0"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5"/>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
        <p:nvSpPr>
          <p:cNvPr id="313" name="Lorem ipsum dolor sit amet, consectetur adipiscing elit."/>
          <p:cNvSpPr txBox="1"/>
          <p:nvPr/>
        </p:nvSpPr>
        <p:spPr>
          <a:xfrm>
            <a:off x="8985885" y="3113723"/>
            <a:ext cx="14831060" cy="8411845"/>
          </a:xfrm>
          <a:prstGeom prst="rect">
            <a:avLst/>
          </a:prstGeom>
          <a:ln w="12700">
            <a:miter lim="400000"/>
          </a:ln>
        </p:spPr>
        <p:txBody>
          <a:bodyPr wrap="square" lIns="50800" tIns="50800" rIns="50800" bIns="50800" anchor="ctr">
            <a:spAutoFit/>
          </a:bodyPr>
          <a:lstStyle>
            <a:lvl1pPr algn="l" defTabSz="457200">
              <a:defRPr sz="7000"/>
            </a:lvl1pPr>
          </a:lstStyle>
          <a:p>
            <a:r>
              <a:rPr lang="en-US" sz="6000">
                <a:latin typeface="Times New Roman" panose="02020603050405020304" charset="0"/>
                <a:cs typeface="Times New Roman" panose="02020603050405020304" charset="0"/>
                <a:sym typeface="+mn-ea"/>
              </a:rPr>
              <a:t>The </a:t>
            </a:r>
            <a:r>
              <a:rPr lang="en-GB" altLang="en-US" sz="6000">
                <a:latin typeface="Times New Roman" panose="02020603050405020304" charset="0"/>
                <a:cs typeface="Times New Roman" panose="02020603050405020304" charset="0"/>
                <a:sym typeface="+mn-ea"/>
              </a:rPr>
              <a:t>P</a:t>
            </a:r>
            <a:r>
              <a:rPr lang="en-US" sz="6000">
                <a:latin typeface="Times New Roman" panose="02020603050405020304" charset="0"/>
                <a:cs typeface="Times New Roman" panose="02020603050405020304" charset="0"/>
                <a:sym typeface="+mn-ea"/>
              </a:rPr>
              <a:t>harmaceutical </a:t>
            </a:r>
            <a:r>
              <a:rPr lang="en-GB" altLang="en-US" sz="6000">
                <a:latin typeface="Times New Roman" panose="02020603050405020304" charset="0"/>
                <a:cs typeface="Times New Roman" panose="02020603050405020304" charset="0"/>
                <a:sym typeface="+mn-ea"/>
              </a:rPr>
              <a:t>A</a:t>
            </a:r>
            <a:r>
              <a:rPr lang="en-US" sz="6000">
                <a:latin typeface="Times New Roman" panose="02020603050405020304" charset="0"/>
                <a:cs typeface="Times New Roman" panose="02020603050405020304" charset="0"/>
                <a:sym typeface="+mn-ea"/>
              </a:rPr>
              <a:t>ssociation of Nigeria</a:t>
            </a:r>
            <a:r>
              <a:rPr lang="en-GB" altLang="en-US" sz="6000">
                <a:latin typeface="Times New Roman" panose="02020603050405020304" charset="0"/>
                <a:cs typeface="Times New Roman" panose="02020603050405020304" charset="0"/>
                <a:sym typeface="+mn-ea"/>
              </a:rPr>
              <a:t> Students</a:t>
            </a:r>
            <a:r>
              <a:rPr lang="en-US" sz="6000">
                <a:latin typeface="Times New Roman" panose="02020603050405020304" charset="0"/>
                <a:cs typeface="Times New Roman" panose="02020603050405020304" charset="0"/>
                <a:sym typeface="+mn-ea"/>
              </a:rPr>
              <a:t> (PANS) is an </a:t>
            </a:r>
            <a:r>
              <a:rPr lang="en-GB" altLang="en-US" sz="6000">
                <a:latin typeface="Times New Roman" panose="02020603050405020304" charset="0"/>
                <a:cs typeface="Times New Roman" panose="02020603050405020304" charset="0"/>
                <a:sym typeface="+mn-ea"/>
              </a:rPr>
              <a:t>association </a:t>
            </a:r>
            <a:r>
              <a:rPr lang="en-US" sz="6000">
                <a:latin typeface="Times New Roman" panose="02020603050405020304" charset="0"/>
                <a:cs typeface="Times New Roman" panose="02020603050405020304" charset="0"/>
                <a:sym typeface="+mn-ea"/>
              </a:rPr>
              <a:t>that comprises of Nigeria pharmacy students and unites it's members together through various events and activities.</a:t>
            </a:r>
          </a:p>
          <a:p>
            <a:endParaRPr lang="en-US" sz="6000">
              <a:solidFill>
                <a:srgbClr val="000000"/>
              </a:solidFill>
              <a:latin typeface="Times New Roman" panose="02020603050405020304" charset="0"/>
              <a:cs typeface="Times New Roman" panose="02020603050405020304" charset="0"/>
            </a:endParaRPr>
          </a:p>
          <a:p>
            <a:r>
              <a:rPr lang="en-US" sz="6000">
                <a:latin typeface="Times New Roman" panose="02020603050405020304" charset="0"/>
                <a:cs typeface="Times New Roman" panose="02020603050405020304" charset="0"/>
                <a:sym typeface="+mn-ea"/>
              </a:rPr>
              <a:t>The association constitutes of every student in a</a:t>
            </a:r>
            <a:r>
              <a:rPr lang="en-GB" altLang="en-US" sz="6000">
                <a:latin typeface="Times New Roman" panose="02020603050405020304" charset="0"/>
                <a:cs typeface="Times New Roman" panose="02020603050405020304" charset="0"/>
                <a:sym typeface="+mn-ea"/>
              </a:rPr>
              <a:t>ll</a:t>
            </a:r>
            <a:r>
              <a:rPr lang="en-US" sz="6000">
                <a:latin typeface="Times New Roman" panose="02020603050405020304" charset="0"/>
                <a:cs typeface="Times New Roman" panose="02020603050405020304" charset="0"/>
                <a:sym typeface="+mn-ea"/>
              </a:rPr>
              <a:t> school of pharmacy in the giant of Africa, Nigeria.</a:t>
            </a:r>
            <a:endParaRPr sz="6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Kare"/>
          <p:cNvSpPr/>
          <p:nvPr/>
        </p:nvSpPr>
        <p:spPr>
          <a:xfrm>
            <a:off x="1230960" y="7515"/>
            <a:ext cx="6847713" cy="6847712"/>
          </a:xfrm>
          <a:prstGeom prst="rect">
            <a:avLst/>
          </a:prstGeom>
          <a:solidFill>
            <a:schemeClr val="accent3">
              <a:hueOff val="914337"/>
              <a:satOff val="31515"/>
              <a:lumOff val="-3078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
        <p:nvSpPr>
          <p:cNvPr id="307" name="DESING TITLE"/>
          <p:cNvSpPr txBox="1"/>
          <p:nvPr/>
        </p:nvSpPr>
        <p:spPr>
          <a:xfrm>
            <a:off x="1233055" y="3024019"/>
            <a:ext cx="6814185" cy="814705"/>
          </a:xfrm>
          <a:prstGeom prst="rect">
            <a:avLst/>
          </a:prstGeom>
          <a:ln w="12700">
            <a:miter lim="400000"/>
          </a:ln>
        </p:spPr>
        <p:txBody>
          <a:bodyPr wrap="none" lIns="50800" tIns="50800" rIns="50800" bIns="50800" anchor="ctr">
            <a:spAutoFit/>
          </a:bodyPr>
          <a:lstStyle/>
          <a:p>
            <a:pPr algn="l">
              <a:lnSpc>
                <a:spcPct val="80000"/>
              </a:lnSpc>
              <a:defRPr sz="8000" b="0">
                <a:solidFill>
                  <a:srgbClr val="FFFFFF"/>
                </a:solidFill>
                <a:latin typeface="Helvetica Neue Thin"/>
                <a:ea typeface="Helvetica Neue Thin"/>
                <a:cs typeface="Helvetica Neue Thin"/>
                <a:sym typeface="Helvetica Neue Thin"/>
              </a:defRPr>
            </a:pPr>
            <a:r>
              <a:rPr lang="en-US" sz="5800" b="1">
                <a:solidFill>
                  <a:srgbClr val="000000"/>
                </a:solidFill>
                <a:latin typeface="Times New Roman" panose="02020603050405020304" charset="0"/>
                <a:cs typeface="Times New Roman" panose="02020603050405020304" charset="0"/>
                <a:sym typeface="+mn-ea"/>
              </a:rPr>
              <a:t>HISTORY OF PANS</a:t>
            </a:r>
            <a:endParaRPr lang="en-US" sz="5800" b="1">
              <a:solidFill>
                <a:srgbClr val="000000"/>
              </a:solidFill>
              <a:latin typeface="Times New Roman" panose="02020603050405020304" charset="0"/>
              <a:ea typeface="Helvetica Neue"/>
              <a:cs typeface="Times New Roman" panose="02020603050405020304" charset="0"/>
              <a:sym typeface="+mn-ea"/>
            </a:endParaRPr>
          </a:p>
        </p:txBody>
      </p:sp>
      <p:sp>
        <p:nvSpPr>
          <p:cNvPr id="308" name="Çizgi"/>
          <p:cNvSpPr/>
          <p:nvPr/>
        </p:nvSpPr>
        <p:spPr>
          <a:xfrm>
            <a:off x="1384790" y="4496817"/>
            <a:ext cx="6540052" cy="1"/>
          </a:xfrm>
          <a:prstGeom prst="line">
            <a:avLst/>
          </a:prstGeom>
          <a:ln w="76200">
            <a:solidFill>
              <a:srgbClr val="FFFFFF"/>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grpSp>
        <p:nvGrpSpPr>
          <p:cNvPr id="311" name="Grup"/>
          <p:cNvGrpSpPr/>
          <p:nvPr/>
        </p:nvGrpSpPr>
        <p:grpSpPr>
          <a:xfrm>
            <a:off x="19089005" y="12033808"/>
            <a:ext cx="5000205" cy="1304030"/>
            <a:chOff x="0" y="0"/>
            <a:chExt cx="5000204" cy="1304028"/>
          </a:xfrm>
        </p:grpSpPr>
        <p:sp>
          <p:nvSpPr>
            <p:cNvPr id="309" name="Tipografik Karolar"/>
            <p:cNvSpPr/>
            <p:nvPr/>
          </p:nvSpPr>
          <p:spPr>
            <a:xfrm>
              <a:off x="0" y="0"/>
              <a:ext cx="1304029" cy="13040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6139" y="4661"/>
                  </a:lnTo>
                  <a:lnTo>
                    <a:pt x="10800" y="9322"/>
                  </a:lnTo>
                  <a:lnTo>
                    <a:pt x="15461" y="4661"/>
                  </a:lnTo>
                  <a:lnTo>
                    <a:pt x="10800" y="0"/>
                  </a:lnTo>
                  <a:close/>
                  <a:moveTo>
                    <a:pt x="4661" y="6139"/>
                  </a:moveTo>
                  <a:lnTo>
                    <a:pt x="0" y="10800"/>
                  </a:lnTo>
                  <a:lnTo>
                    <a:pt x="4661" y="15461"/>
                  </a:lnTo>
                  <a:lnTo>
                    <a:pt x="9322" y="10800"/>
                  </a:lnTo>
                  <a:lnTo>
                    <a:pt x="4661" y="6139"/>
                  </a:lnTo>
                  <a:close/>
                  <a:moveTo>
                    <a:pt x="16939" y="6139"/>
                  </a:moveTo>
                  <a:lnTo>
                    <a:pt x="12278" y="10800"/>
                  </a:lnTo>
                  <a:lnTo>
                    <a:pt x="16939" y="15461"/>
                  </a:lnTo>
                  <a:lnTo>
                    <a:pt x="21600" y="10800"/>
                  </a:lnTo>
                  <a:lnTo>
                    <a:pt x="16939" y="6139"/>
                  </a:lnTo>
                  <a:close/>
                  <a:moveTo>
                    <a:pt x="10800" y="12278"/>
                  </a:moveTo>
                  <a:lnTo>
                    <a:pt x="6139" y="16939"/>
                  </a:lnTo>
                  <a:lnTo>
                    <a:pt x="10800" y="21600"/>
                  </a:lnTo>
                  <a:lnTo>
                    <a:pt x="15461" y="16939"/>
                  </a:lnTo>
                  <a:lnTo>
                    <a:pt x="10800" y="12278"/>
                  </a:lnTo>
                  <a:close/>
                </a:path>
              </a:pathLst>
            </a:custGeom>
            <a:solidFill>
              <a:schemeClr val="accent3">
                <a:hueOff val="914337"/>
                <a:satOff val="31515"/>
                <a:lumOff val="-30784"/>
              </a:schemeClr>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sz="3000"/>
            </a:p>
          </p:txBody>
        </p:sp>
        <p:sp>
          <p:nvSpPr>
            <p:cNvPr id="310" name="COMPANY NAME"/>
            <p:cNvSpPr txBox="1"/>
            <p:nvPr/>
          </p:nvSpPr>
          <p:spPr>
            <a:xfrm>
              <a:off x="1475003" y="373082"/>
              <a:ext cx="3525202" cy="557864"/>
            </a:xfrm>
            <a:prstGeom prst="rect">
              <a:avLst/>
            </a:prstGeom>
            <a:noFill/>
            <a:ln w="12700" cap="flat">
              <a:noFill/>
              <a:miter lim="400000"/>
            </a:ln>
            <a:effectLst/>
          </p:spPr>
          <p:txBody>
            <a:bodyPr wrap="square" lIns="50800" tIns="50800" rIns="50800" bIns="50800" numCol="1" anchor="ctr">
              <a:noAutofit/>
            </a:bodyPr>
            <a:lstStyle/>
            <a:p>
              <a:pPr algn="l" defTabSz="457200">
                <a:lnSpc>
                  <a:spcPct val="70000"/>
                </a:lnSpc>
                <a:defRPr b="0">
                  <a:solidFill>
                    <a:schemeClr val="accent3">
                      <a:hueOff val="914337"/>
                      <a:satOff val="31515"/>
                      <a:lumOff val="-30784"/>
                    </a:schemeClr>
                  </a:solidFill>
                  <a:latin typeface="Helvetica Neue Light"/>
                  <a:ea typeface="Helvetica Neue Light"/>
                  <a:cs typeface="Helvetica Neue Light"/>
                  <a:sym typeface="Helvetica Neue Light"/>
                </a:defRPr>
              </a:pPr>
              <a:r>
                <a:rPr lang="en-GB" sz="2000"/>
                <a:t>GLOBAL HEALTH SUMMIT</a:t>
              </a:r>
              <a:endParaRPr lang="en-GB" sz="2000" b="1">
                <a:latin typeface="Helvetica Neue"/>
                <a:ea typeface="Helvetica Neue"/>
                <a:cs typeface="Helvetica Neue"/>
                <a:sym typeface="Helvetica Neue"/>
              </a:endParaRPr>
            </a:p>
          </p:txBody>
        </p:sp>
      </p:grpSp>
      <p:sp>
        <p:nvSpPr>
          <p:cNvPr id="313" name="Lorem ipsum dolor sit amet, consectetur adipiscing elit."/>
          <p:cNvSpPr txBox="1"/>
          <p:nvPr/>
        </p:nvSpPr>
        <p:spPr>
          <a:xfrm>
            <a:off x="8985885" y="4037331"/>
            <a:ext cx="14831060" cy="6564630"/>
          </a:xfrm>
          <a:prstGeom prst="rect">
            <a:avLst/>
          </a:prstGeom>
          <a:ln w="12700">
            <a:miter lim="400000"/>
          </a:ln>
        </p:spPr>
        <p:txBody>
          <a:bodyPr wrap="square" lIns="50800" tIns="50800" rIns="50800" bIns="50800" anchor="ctr">
            <a:spAutoFit/>
          </a:bodyPr>
          <a:lstStyle>
            <a:lvl1pPr algn="l" defTabSz="457200">
              <a:defRPr sz="7000"/>
            </a:lvl1pPr>
          </a:lstStyle>
          <a:p>
            <a:r>
              <a:rPr lang="en-US" sz="6000">
                <a:latin typeface="Times New Roman" panose="02020603050405020304" charset="0"/>
                <a:cs typeface="Times New Roman" panose="02020603050405020304" charset="0"/>
                <a:sym typeface="+mn-ea"/>
              </a:rPr>
              <a:t>PANS was established in the year 1972.</a:t>
            </a:r>
          </a:p>
          <a:p>
            <a:r>
              <a:rPr lang="en-US" sz="6000">
                <a:latin typeface="Times New Roman" panose="02020603050405020304" charset="0"/>
                <a:cs typeface="Times New Roman" panose="02020603050405020304" charset="0"/>
                <a:sym typeface="+mn-ea"/>
              </a:rPr>
              <a:t>It is found in every approved school by the Pharmacists Council Of Nigeria (P.C.N)</a:t>
            </a:r>
          </a:p>
          <a:p>
            <a:endParaRPr lang="en-US" sz="6000">
              <a:latin typeface="Times New Roman" panose="02020603050405020304" charset="0"/>
              <a:cs typeface="Times New Roman" panose="02020603050405020304" charset="0"/>
              <a:sym typeface="+mn-ea"/>
            </a:endParaRPr>
          </a:p>
          <a:p>
            <a:r>
              <a:rPr lang="en-US" sz="6000">
                <a:latin typeface="Times New Roman" panose="02020603050405020304" charset="0"/>
                <a:cs typeface="Times New Roman" panose="02020603050405020304" charset="0"/>
                <a:sym typeface="+mn-ea"/>
              </a:rPr>
              <a:t>However, there is a national body of PANS made up of members from various universities in Nigeria.</a:t>
            </a:r>
            <a:endParaRPr sz="6000">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xmlns:p14="http://schemas.microsoft.com/office/powerpoint/2010/main">
    <mc:Choice Requires="p14">
      <p:transition spd="slow" p14:dur="1500">
        <p:cover/>
      </p:transition>
    </mc:Choice>
    <mc:Fallback xmlns="">
      <p:transition spd="slow">
        <p:cover/>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1476</Words>
  <Application>Microsoft Office PowerPoint</Application>
  <PresentationFormat>Custom</PresentationFormat>
  <Paragraphs>214</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Helvetica Neue</vt:lpstr>
      <vt:lpstr>Helvetica Neue Light</vt:lpstr>
      <vt:lpstr>Helvetica Neue Medium</vt:lpstr>
      <vt:lpstr>Helvetica Neue Thin</vt:lpstr>
      <vt:lpstr>Times New Roman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Oluchukwu Christian</dc:creator>
  <cp:lastModifiedBy>Oluchukwu Christian</cp:lastModifiedBy>
  <cp:revision>15</cp:revision>
  <dcterms:created xsi:type="dcterms:W3CDTF">2021-12-20T15:36:00Z</dcterms:created>
  <dcterms:modified xsi:type="dcterms:W3CDTF">2023-05-30T00:53:24Z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B9E01531F98A48AB928E60AE94C6E5E7</vt:lpwstr>
  </property>
  <property fmtid="{D5CDD505-2E9C-101B-9397-08002B2CF9AE}" pid="3" name="KSOProductBuildVer">
    <vt:lpwstr>1033-11.2.0.10382</vt:lpwstr>
  </property>
</Properties>
</file>